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7"/>
  </p:notesMasterIdLst>
  <p:sldIdLst>
    <p:sldId id="260" r:id="rId2"/>
    <p:sldId id="256" r:id="rId3"/>
    <p:sldId id="258" r:id="rId4"/>
    <p:sldId id="261" r:id="rId5"/>
    <p:sldId id="259"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35"/>
    <p:restoredTop sz="94658"/>
  </p:normalViewPr>
  <p:slideViewPr>
    <p:cSldViewPr snapToGrid="0">
      <p:cViewPr>
        <p:scale>
          <a:sx n="198" d="100"/>
          <a:sy n="198" d="100"/>
        </p:scale>
        <p:origin x="-3416" y="-1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AED67-9F9F-4B33-9F0F-98BED30267FE}" type="doc">
      <dgm:prSet loTypeId="urn:microsoft.com/office/officeart/2005/8/layout/hProcess4" loCatId="process" qsTypeId="urn:microsoft.com/office/officeart/2005/8/quickstyle/simple1" qsCatId="simple" csTypeId="urn:microsoft.com/office/officeart/2005/8/colors/colorful3" csCatId="colorful" phldr="1"/>
      <dgm:spPr/>
      <dgm:t>
        <a:bodyPr/>
        <a:lstStyle/>
        <a:p>
          <a:endParaRPr lang="en-US"/>
        </a:p>
      </dgm:t>
    </dgm:pt>
    <dgm:pt modelId="{F6A9E3B1-18EE-4225-9A9F-FCE8577E6FF7}">
      <dgm:prSet phldrT="[Text]"/>
      <dgm:spPr/>
      <dgm:t>
        <a:bodyPr/>
        <a:lstStyle/>
        <a:p>
          <a:r>
            <a:rPr lang="en-US"/>
            <a:t>Pre-Incubation</a:t>
          </a:r>
          <a:endParaRPr lang="en-US" dirty="0"/>
        </a:p>
      </dgm:t>
    </dgm:pt>
    <dgm:pt modelId="{B585F9AB-2BEB-416C-9D26-11E1F5B70A7F}" type="parTrans" cxnId="{35F110A4-8A7F-4521-8125-B693DECB8B0E}">
      <dgm:prSet/>
      <dgm:spPr/>
      <dgm:t>
        <a:bodyPr/>
        <a:lstStyle/>
        <a:p>
          <a:endParaRPr lang="en-US"/>
        </a:p>
      </dgm:t>
    </dgm:pt>
    <dgm:pt modelId="{EC8F3683-A36E-4DCB-83A4-A76A5AD034CA}" type="sibTrans" cxnId="{35F110A4-8A7F-4521-8125-B693DECB8B0E}">
      <dgm:prSet/>
      <dgm:spPr/>
      <dgm:t>
        <a:bodyPr/>
        <a:lstStyle/>
        <a:p>
          <a:endParaRPr lang="en-US"/>
        </a:p>
      </dgm:t>
    </dgm:pt>
    <dgm:pt modelId="{E73F3735-632E-4E91-BCB4-A155375136E7}">
      <dgm:prSet phldrT="[Text]" custT="1"/>
      <dgm:spPr/>
      <dgm:t>
        <a:bodyPr/>
        <a:lstStyle/>
        <a:p>
          <a:r>
            <a:rPr lang="en-US" sz="1000" dirty="0"/>
            <a:t>Entrepreneurship Training</a:t>
          </a:r>
        </a:p>
      </dgm:t>
    </dgm:pt>
    <dgm:pt modelId="{625F45BC-3156-4EAA-960C-63A31682632D}" type="parTrans" cxnId="{14889CF4-A925-4C91-B55E-664B90863A3E}">
      <dgm:prSet/>
      <dgm:spPr/>
      <dgm:t>
        <a:bodyPr/>
        <a:lstStyle/>
        <a:p>
          <a:endParaRPr lang="en-US"/>
        </a:p>
      </dgm:t>
    </dgm:pt>
    <dgm:pt modelId="{5580D0A7-086B-4B9D-B8F4-602103C76196}" type="sibTrans" cxnId="{14889CF4-A925-4C91-B55E-664B90863A3E}">
      <dgm:prSet/>
      <dgm:spPr/>
      <dgm:t>
        <a:bodyPr/>
        <a:lstStyle/>
        <a:p>
          <a:endParaRPr lang="en-US"/>
        </a:p>
      </dgm:t>
    </dgm:pt>
    <dgm:pt modelId="{A8914E5B-A8D3-433B-A8E6-FD5B74AE227C}">
      <dgm:prSet phldrT="[Text]" custT="1"/>
      <dgm:spPr/>
      <dgm:t>
        <a:bodyPr/>
        <a:lstStyle/>
        <a:p>
          <a:r>
            <a:rPr lang="en-US" sz="1000" dirty="0"/>
            <a:t>Business Plan Elaborations</a:t>
          </a:r>
        </a:p>
      </dgm:t>
    </dgm:pt>
    <dgm:pt modelId="{26E690AF-4612-41A5-8F9E-9AFA0306B73F}" type="parTrans" cxnId="{3DDE5AF6-09D9-4A13-B510-5EE100B64B03}">
      <dgm:prSet/>
      <dgm:spPr/>
      <dgm:t>
        <a:bodyPr/>
        <a:lstStyle/>
        <a:p>
          <a:endParaRPr lang="en-US"/>
        </a:p>
      </dgm:t>
    </dgm:pt>
    <dgm:pt modelId="{52E3B783-9E3D-4B75-8490-FD9E224727E0}" type="sibTrans" cxnId="{3DDE5AF6-09D9-4A13-B510-5EE100B64B03}">
      <dgm:prSet/>
      <dgm:spPr/>
      <dgm:t>
        <a:bodyPr/>
        <a:lstStyle/>
        <a:p>
          <a:endParaRPr lang="en-US"/>
        </a:p>
      </dgm:t>
    </dgm:pt>
    <dgm:pt modelId="{26800DB1-E842-476C-AEEF-0AF759D05CF9}">
      <dgm:prSet phldrT="[Text]"/>
      <dgm:spPr/>
      <dgm:t>
        <a:bodyPr/>
        <a:lstStyle/>
        <a:p>
          <a:r>
            <a:rPr lang="en-US"/>
            <a:t>Incubation</a:t>
          </a:r>
          <a:endParaRPr lang="en-US" dirty="0"/>
        </a:p>
      </dgm:t>
    </dgm:pt>
    <dgm:pt modelId="{44932120-0273-4BC3-B47E-937F69B98795}" type="parTrans" cxnId="{36F272B7-D89F-48A2-A726-6A2189F13D57}">
      <dgm:prSet/>
      <dgm:spPr/>
      <dgm:t>
        <a:bodyPr/>
        <a:lstStyle/>
        <a:p>
          <a:endParaRPr lang="en-US"/>
        </a:p>
      </dgm:t>
    </dgm:pt>
    <dgm:pt modelId="{9F34F96E-0250-42CE-B6E3-84B5BE9FF3ED}" type="sibTrans" cxnId="{36F272B7-D89F-48A2-A726-6A2189F13D57}">
      <dgm:prSet/>
      <dgm:spPr/>
      <dgm:t>
        <a:bodyPr/>
        <a:lstStyle/>
        <a:p>
          <a:endParaRPr lang="en-US"/>
        </a:p>
      </dgm:t>
    </dgm:pt>
    <dgm:pt modelId="{EFF02C43-1209-4653-B262-88EADE1E589F}">
      <dgm:prSet phldrT="[Text]" custT="1"/>
      <dgm:spPr/>
      <dgm:t>
        <a:bodyPr/>
        <a:lstStyle/>
        <a:p>
          <a:r>
            <a:rPr lang="en-US" sz="1000" dirty="0"/>
            <a:t>Hosting (Co-Workspace)</a:t>
          </a:r>
        </a:p>
      </dgm:t>
    </dgm:pt>
    <dgm:pt modelId="{311E948B-4E49-4E57-830D-172132221F8E}" type="parTrans" cxnId="{71282E22-18DD-4572-A0A5-220E67B1731B}">
      <dgm:prSet/>
      <dgm:spPr/>
      <dgm:t>
        <a:bodyPr/>
        <a:lstStyle/>
        <a:p>
          <a:endParaRPr lang="en-US"/>
        </a:p>
      </dgm:t>
    </dgm:pt>
    <dgm:pt modelId="{83721385-CD7E-44D7-94FA-36E789693E0D}" type="sibTrans" cxnId="{71282E22-18DD-4572-A0A5-220E67B1731B}">
      <dgm:prSet/>
      <dgm:spPr/>
      <dgm:t>
        <a:bodyPr/>
        <a:lstStyle/>
        <a:p>
          <a:endParaRPr lang="en-US"/>
        </a:p>
      </dgm:t>
    </dgm:pt>
    <dgm:pt modelId="{22454BFB-D4CF-4C84-860B-441F4F27FF59}">
      <dgm:prSet phldrT="[Text]" custT="1"/>
      <dgm:spPr/>
      <dgm:t>
        <a:bodyPr/>
        <a:lstStyle/>
        <a:p>
          <a:r>
            <a:rPr lang="en-US" sz="1000"/>
            <a:t>Coachign and Mentoring</a:t>
          </a:r>
        </a:p>
      </dgm:t>
    </dgm:pt>
    <dgm:pt modelId="{CEDCC6A4-2EA6-4C62-A50D-7A0A37CAD22E}" type="parTrans" cxnId="{511D42D3-BCC3-4E27-AEE4-32F106685EC4}">
      <dgm:prSet/>
      <dgm:spPr/>
      <dgm:t>
        <a:bodyPr/>
        <a:lstStyle/>
        <a:p>
          <a:endParaRPr lang="en-US"/>
        </a:p>
      </dgm:t>
    </dgm:pt>
    <dgm:pt modelId="{59A3A6FC-F8A4-44B7-8B16-45282BB8B12A}" type="sibTrans" cxnId="{511D42D3-BCC3-4E27-AEE4-32F106685EC4}">
      <dgm:prSet/>
      <dgm:spPr/>
      <dgm:t>
        <a:bodyPr/>
        <a:lstStyle/>
        <a:p>
          <a:endParaRPr lang="en-US"/>
        </a:p>
      </dgm:t>
    </dgm:pt>
    <dgm:pt modelId="{0A1DC4ED-8235-4C8E-A0B3-42B954BD9E2D}">
      <dgm:prSet phldrT="[Text]"/>
      <dgm:spPr/>
      <dgm:t>
        <a:bodyPr/>
        <a:lstStyle/>
        <a:p>
          <a:r>
            <a:rPr lang="en-US"/>
            <a:t>Post Incubation</a:t>
          </a:r>
        </a:p>
      </dgm:t>
    </dgm:pt>
    <dgm:pt modelId="{929F1A0F-81CE-44BA-8CFA-6A66948F15D4}" type="parTrans" cxnId="{028EC461-32A2-4C32-BE0D-D3DD37C1ED07}">
      <dgm:prSet/>
      <dgm:spPr/>
      <dgm:t>
        <a:bodyPr/>
        <a:lstStyle/>
        <a:p>
          <a:endParaRPr lang="en-US"/>
        </a:p>
      </dgm:t>
    </dgm:pt>
    <dgm:pt modelId="{316D8FFC-0A26-46FC-9757-0F27965C9887}" type="sibTrans" cxnId="{028EC461-32A2-4C32-BE0D-D3DD37C1ED07}">
      <dgm:prSet/>
      <dgm:spPr/>
      <dgm:t>
        <a:bodyPr/>
        <a:lstStyle/>
        <a:p>
          <a:endParaRPr lang="en-US"/>
        </a:p>
      </dgm:t>
    </dgm:pt>
    <dgm:pt modelId="{E63AB190-15AC-4819-B148-15F7067486B9}">
      <dgm:prSet phldrT="[Text]" custT="1"/>
      <dgm:spPr/>
      <dgm:t>
        <a:bodyPr/>
        <a:lstStyle/>
        <a:p>
          <a:r>
            <a:rPr lang="en-US" sz="1000"/>
            <a:t>Innovation Diagnostics</a:t>
          </a:r>
        </a:p>
      </dgm:t>
    </dgm:pt>
    <dgm:pt modelId="{8F7471ED-3040-4450-8007-A7158258A3DC}" type="parTrans" cxnId="{B8A565FB-03C5-4C2B-B6B7-5D16D08B8582}">
      <dgm:prSet/>
      <dgm:spPr/>
      <dgm:t>
        <a:bodyPr/>
        <a:lstStyle/>
        <a:p>
          <a:endParaRPr lang="en-US"/>
        </a:p>
      </dgm:t>
    </dgm:pt>
    <dgm:pt modelId="{0CBC5A6D-08C9-449E-AC75-DF6C07168CE5}" type="sibTrans" cxnId="{B8A565FB-03C5-4C2B-B6B7-5D16D08B8582}">
      <dgm:prSet/>
      <dgm:spPr/>
      <dgm:t>
        <a:bodyPr/>
        <a:lstStyle/>
        <a:p>
          <a:endParaRPr lang="en-US"/>
        </a:p>
      </dgm:t>
    </dgm:pt>
    <dgm:pt modelId="{27159EEA-CE56-437A-8ABA-955CED4AA48A}">
      <dgm:prSet phldrT="[Text]" custT="1"/>
      <dgm:spPr/>
      <dgm:t>
        <a:bodyPr/>
        <a:lstStyle/>
        <a:p>
          <a:r>
            <a:rPr lang="en-US" sz="1000"/>
            <a:t>Technology Support</a:t>
          </a:r>
        </a:p>
      </dgm:t>
    </dgm:pt>
    <dgm:pt modelId="{F4A01049-5F14-4271-BEE2-02A5586F229B}" type="parTrans" cxnId="{C3C0B21B-DDEF-4AE2-9265-FE8ADA5CA367}">
      <dgm:prSet/>
      <dgm:spPr/>
      <dgm:t>
        <a:bodyPr/>
        <a:lstStyle/>
        <a:p>
          <a:endParaRPr lang="en-US"/>
        </a:p>
      </dgm:t>
    </dgm:pt>
    <dgm:pt modelId="{4E70F329-63B4-494A-9F66-2604FACD3C72}" type="sibTrans" cxnId="{C3C0B21B-DDEF-4AE2-9265-FE8ADA5CA367}">
      <dgm:prSet/>
      <dgm:spPr/>
      <dgm:t>
        <a:bodyPr/>
        <a:lstStyle/>
        <a:p>
          <a:endParaRPr lang="en-US"/>
        </a:p>
      </dgm:t>
    </dgm:pt>
    <dgm:pt modelId="{57D6DB1E-DDFC-4EE7-B2EF-B839166E3742}">
      <dgm:prSet phldrT="[Text]" custT="1"/>
      <dgm:spPr/>
      <dgm:t>
        <a:bodyPr/>
        <a:lstStyle/>
        <a:p>
          <a:r>
            <a:rPr lang="en-US" sz="1000"/>
            <a:t>Advance Training</a:t>
          </a:r>
        </a:p>
      </dgm:t>
    </dgm:pt>
    <dgm:pt modelId="{CF64FB50-1F5B-4656-A9F9-F35AFA54826F}" type="parTrans" cxnId="{5AFA51C6-345E-4D72-9FEF-15B3F44E884F}">
      <dgm:prSet/>
      <dgm:spPr/>
      <dgm:t>
        <a:bodyPr/>
        <a:lstStyle/>
        <a:p>
          <a:endParaRPr lang="en-US"/>
        </a:p>
      </dgm:t>
    </dgm:pt>
    <dgm:pt modelId="{558D7E23-36D4-4E38-91A0-01C5E0167AFF}" type="sibTrans" cxnId="{5AFA51C6-345E-4D72-9FEF-15B3F44E884F}">
      <dgm:prSet/>
      <dgm:spPr/>
      <dgm:t>
        <a:bodyPr/>
        <a:lstStyle/>
        <a:p>
          <a:endParaRPr lang="en-US"/>
        </a:p>
      </dgm:t>
    </dgm:pt>
    <dgm:pt modelId="{73862F7F-157B-4734-AF7B-6F02D98F05C2}">
      <dgm:prSet phldrT="[Text]" custT="1"/>
      <dgm:spPr/>
      <dgm:t>
        <a:bodyPr/>
        <a:lstStyle/>
        <a:p>
          <a:r>
            <a:rPr lang="en-US" sz="1000"/>
            <a:t>Advance Business Planning</a:t>
          </a:r>
          <a:endParaRPr lang="en-US" sz="1000" dirty="0"/>
        </a:p>
      </dgm:t>
    </dgm:pt>
    <dgm:pt modelId="{60C5A07F-70B0-4608-BBA6-21E585621AEE}" type="parTrans" cxnId="{49D5EEF4-19D0-41A3-8351-E60403004F0D}">
      <dgm:prSet/>
      <dgm:spPr/>
      <dgm:t>
        <a:bodyPr/>
        <a:lstStyle/>
        <a:p>
          <a:endParaRPr lang="en-US"/>
        </a:p>
      </dgm:t>
    </dgm:pt>
    <dgm:pt modelId="{22292444-7144-43FA-8AE6-E5AA36EC0F86}" type="sibTrans" cxnId="{49D5EEF4-19D0-41A3-8351-E60403004F0D}">
      <dgm:prSet/>
      <dgm:spPr/>
      <dgm:t>
        <a:bodyPr/>
        <a:lstStyle/>
        <a:p>
          <a:endParaRPr lang="en-US"/>
        </a:p>
      </dgm:t>
    </dgm:pt>
    <dgm:pt modelId="{8E7BE591-775A-48F4-BBAB-64DB05A43DD0}">
      <dgm:prSet phldrT="[Text]" custT="1"/>
      <dgm:spPr/>
      <dgm:t>
        <a:bodyPr/>
        <a:lstStyle/>
        <a:p>
          <a:r>
            <a:rPr lang="en-US" sz="1000"/>
            <a:t>Access to Finance </a:t>
          </a:r>
        </a:p>
      </dgm:t>
    </dgm:pt>
    <dgm:pt modelId="{94443F3A-3783-49D1-A61E-4226B62EFF18}" type="parTrans" cxnId="{6BAE686E-CA04-42EE-9959-77BCF3B0BC0A}">
      <dgm:prSet/>
      <dgm:spPr/>
      <dgm:t>
        <a:bodyPr/>
        <a:lstStyle/>
        <a:p>
          <a:endParaRPr lang="en-US"/>
        </a:p>
      </dgm:t>
    </dgm:pt>
    <dgm:pt modelId="{4B73AD6B-C0BA-4DC2-9BA0-DB8650765863}" type="sibTrans" cxnId="{6BAE686E-CA04-42EE-9959-77BCF3B0BC0A}">
      <dgm:prSet/>
      <dgm:spPr/>
      <dgm:t>
        <a:bodyPr/>
        <a:lstStyle/>
        <a:p>
          <a:endParaRPr lang="en-US"/>
        </a:p>
      </dgm:t>
    </dgm:pt>
    <dgm:pt modelId="{652E8049-D4EB-4DAA-B38F-B706D31E3D28}">
      <dgm:prSet phldrT="[Text]" custT="1"/>
      <dgm:spPr/>
      <dgm:t>
        <a:bodyPr/>
        <a:lstStyle/>
        <a:p>
          <a:r>
            <a:rPr lang="en-US" sz="1000" dirty="0"/>
            <a:t>Business Awards</a:t>
          </a:r>
        </a:p>
      </dgm:t>
    </dgm:pt>
    <dgm:pt modelId="{50AEDA40-6241-4E6C-9752-A87B8F438419}" type="parTrans" cxnId="{82676ADD-F5FF-40F7-89F4-035E8DD1EFF3}">
      <dgm:prSet/>
      <dgm:spPr/>
      <dgm:t>
        <a:bodyPr/>
        <a:lstStyle/>
        <a:p>
          <a:endParaRPr lang="en-US"/>
        </a:p>
      </dgm:t>
    </dgm:pt>
    <dgm:pt modelId="{02D89614-E914-464A-92CE-D0A12C35CFE9}" type="sibTrans" cxnId="{82676ADD-F5FF-40F7-89F4-035E8DD1EFF3}">
      <dgm:prSet/>
      <dgm:spPr/>
      <dgm:t>
        <a:bodyPr/>
        <a:lstStyle/>
        <a:p>
          <a:endParaRPr lang="en-US"/>
        </a:p>
      </dgm:t>
    </dgm:pt>
    <dgm:pt modelId="{7394328B-DC91-454D-AC60-E46253777373}">
      <dgm:prSet phldrT="[Text]" custT="1"/>
      <dgm:spPr/>
      <dgm:t>
        <a:bodyPr/>
        <a:lstStyle/>
        <a:p>
          <a:r>
            <a:rPr lang="en-US" sz="1000" dirty="0"/>
            <a:t>Clustering</a:t>
          </a:r>
        </a:p>
      </dgm:t>
    </dgm:pt>
    <dgm:pt modelId="{F753C756-E32F-4FBD-AA21-1348D1269B2E}" type="parTrans" cxnId="{867168A5-5FF6-40B7-AB94-FA05F27B7967}">
      <dgm:prSet/>
      <dgm:spPr/>
      <dgm:t>
        <a:bodyPr/>
        <a:lstStyle/>
        <a:p>
          <a:endParaRPr lang="en-US"/>
        </a:p>
      </dgm:t>
    </dgm:pt>
    <dgm:pt modelId="{12E7C90C-CC9D-4899-998A-874AC2BC4855}" type="sibTrans" cxnId="{867168A5-5FF6-40B7-AB94-FA05F27B7967}">
      <dgm:prSet/>
      <dgm:spPr/>
      <dgm:t>
        <a:bodyPr/>
        <a:lstStyle/>
        <a:p>
          <a:endParaRPr lang="en-US"/>
        </a:p>
      </dgm:t>
    </dgm:pt>
    <dgm:pt modelId="{66A0ACA2-2057-4130-A8B9-FEEA2E2BDAF9}">
      <dgm:prSet phldrT="[Text]" custT="1"/>
      <dgm:spPr/>
      <dgm:t>
        <a:bodyPr/>
        <a:lstStyle/>
        <a:p>
          <a:r>
            <a:rPr lang="en-US" sz="1000" dirty="0"/>
            <a:t>Business Development</a:t>
          </a:r>
        </a:p>
      </dgm:t>
    </dgm:pt>
    <dgm:pt modelId="{62102FBC-BBBE-49C8-A618-BEF816103327}" type="parTrans" cxnId="{28B6A8C4-D361-4F8C-A1AE-CDC01979E8A2}">
      <dgm:prSet/>
      <dgm:spPr/>
      <dgm:t>
        <a:bodyPr/>
        <a:lstStyle/>
        <a:p>
          <a:endParaRPr lang="en-US"/>
        </a:p>
      </dgm:t>
    </dgm:pt>
    <dgm:pt modelId="{492CA140-26C8-4A97-90AC-55D3E7114124}" type="sibTrans" cxnId="{28B6A8C4-D361-4F8C-A1AE-CDC01979E8A2}">
      <dgm:prSet/>
      <dgm:spPr/>
      <dgm:t>
        <a:bodyPr/>
        <a:lstStyle/>
        <a:p>
          <a:endParaRPr lang="en-US"/>
        </a:p>
      </dgm:t>
    </dgm:pt>
    <dgm:pt modelId="{F0D33CA0-4CDD-472B-A577-EF852E6EA09D}">
      <dgm:prSet phldrT="[Text]" custT="1"/>
      <dgm:spPr/>
      <dgm:t>
        <a:bodyPr/>
        <a:lstStyle/>
        <a:p>
          <a:r>
            <a:rPr lang="en-US" sz="1000"/>
            <a:t>Acceleration</a:t>
          </a:r>
        </a:p>
      </dgm:t>
    </dgm:pt>
    <dgm:pt modelId="{A57BDBC3-BAC6-45F3-93BE-CC440182AE2E}" type="parTrans" cxnId="{55E6FF56-5C6E-44BC-8487-A54B0C37BA41}">
      <dgm:prSet/>
      <dgm:spPr/>
      <dgm:t>
        <a:bodyPr/>
        <a:lstStyle/>
        <a:p>
          <a:endParaRPr lang="en-US"/>
        </a:p>
      </dgm:t>
    </dgm:pt>
    <dgm:pt modelId="{FB3DF3F4-1A9C-42C6-A9DA-6AB268992325}" type="sibTrans" cxnId="{55E6FF56-5C6E-44BC-8487-A54B0C37BA41}">
      <dgm:prSet/>
      <dgm:spPr/>
      <dgm:t>
        <a:bodyPr/>
        <a:lstStyle/>
        <a:p>
          <a:endParaRPr lang="en-US"/>
        </a:p>
      </dgm:t>
    </dgm:pt>
    <dgm:pt modelId="{816B852B-AC02-4600-9ED6-1874C2691647}">
      <dgm:prSet phldrT="[Text]" custT="1"/>
      <dgm:spPr/>
      <dgm:t>
        <a:bodyPr/>
        <a:lstStyle/>
        <a:p>
          <a:r>
            <a:rPr lang="en-US" sz="1000"/>
            <a:t>Technical Support to develop initial Business Plan</a:t>
          </a:r>
          <a:endParaRPr lang="en-US" sz="1000" dirty="0"/>
        </a:p>
      </dgm:t>
    </dgm:pt>
    <dgm:pt modelId="{7F93897C-0E47-472E-8739-3DB292E09E2E}" type="parTrans" cxnId="{922D5ED8-91DB-4E22-B1B1-DF0AC746EA93}">
      <dgm:prSet/>
      <dgm:spPr/>
      <dgm:t>
        <a:bodyPr/>
        <a:lstStyle/>
        <a:p>
          <a:endParaRPr lang="en-US"/>
        </a:p>
      </dgm:t>
    </dgm:pt>
    <dgm:pt modelId="{8627CDDC-B010-4088-B7D7-B2AE7739896C}" type="sibTrans" cxnId="{922D5ED8-91DB-4E22-B1B1-DF0AC746EA93}">
      <dgm:prSet/>
      <dgm:spPr/>
      <dgm:t>
        <a:bodyPr/>
        <a:lstStyle/>
        <a:p>
          <a:endParaRPr lang="en-US"/>
        </a:p>
      </dgm:t>
    </dgm:pt>
    <dgm:pt modelId="{7B63FA43-2D73-4922-BBFD-F99CE2E6BA21}">
      <dgm:prSet phldrT="[Text]" custT="1"/>
      <dgm:spPr/>
      <dgm:t>
        <a:bodyPr/>
        <a:lstStyle/>
        <a:p>
          <a:r>
            <a:rPr lang="en-US" sz="1000"/>
            <a:t>Pitches and Selection for Incubation</a:t>
          </a:r>
        </a:p>
      </dgm:t>
    </dgm:pt>
    <dgm:pt modelId="{068599BE-19C3-4E2B-8E6D-747B7D150B4D}" type="parTrans" cxnId="{1E3CDC5B-82E1-4A0C-B66A-27977EE9E46C}">
      <dgm:prSet/>
      <dgm:spPr/>
      <dgm:t>
        <a:bodyPr/>
        <a:lstStyle/>
        <a:p>
          <a:endParaRPr lang="en-US"/>
        </a:p>
      </dgm:t>
    </dgm:pt>
    <dgm:pt modelId="{27CC2B35-FD25-45E2-A33C-04A66251B1DE}" type="sibTrans" cxnId="{1E3CDC5B-82E1-4A0C-B66A-27977EE9E46C}">
      <dgm:prSet/>
      <dgm:spPr/>
      <dgm:t>
        <a:bodyPr/>
        <a:lstStyle/>
        <a:p>
          <a:endParaRPr lang="en-US"/>
        </a:p>
      </dgm:t>
    </dgm:pt>
    <dgm:pt modelId="{10721ABD-99E7-44AD-B045-5FE161E5B11F}" type="pres">
      <dgm:prSet presAssocID="{0D0AED67-9F9F-4B33-9F0F-98BED30267FE}" presName="Name0" presStyleCnt="0">
        <dgm:presLayoutVars>
          <dgm:dir/>
          <dgm:animLvl val="lvl"/>
          <dgm:resizeHandles val="exact"/>
        </dgm:presLayoutVars>
      </dgm:prSet>
      <dgm:spPr/>
    </dgm:pt>
    <dgm:pt modelId="{ADD60DBE-D75B-4956-AC8D-F285E679D6BC}" type="pres">
      <dgm:prSet presAssocID="{0D0AED67-9F9F-4B33-9F0F-98BED30267FE}" presName="tSp" presStyleCnt="0"/>
      <dgm:spPr/>
    </dgm:pt>
    <dgm:pt modelId="{2B83760E-582A-435C-AA64-7C270D1F3FF0}" type="pres">
      <dgm:prSet presAssocID="{0D0AED67-9F9F-4B33-9F0F-98BED30267FE}" presName="bSp" presStyleCnt="0"/>
      <dgm:spPr/>
    </dgm:pt>
    <dgm:pt modelId="{D5A12C5D-0BE4-4390-93D6-3366D3B29E8A}" type="pres">
      <dgm:prSet presAssocID="{0D0AED67-9F9F-4B33-9F0F-98BED30267FE}" presName="process" presStyleCnt="0"/>
      <dgm:spPr/>
    </dgm:pt>
    <dgm:pt modelId="{E4615221-0AFC-4FC5-BD61-C1B962C4B94B}" type="pres">
      <dgm:prSet presAssocID="{F6A9E3B1-18EE-4225-9A9F-FCE8577E6FF7}" presName="composite1" presStyleCnt="0"/>
      <dgm:spPr/>
    </dgm:pt>
    <dgm:pt modelId="{D4783D1C-7AB8-4247-94BC-7AA68DA189F1}" type="pres">
      <dgm:prSet presAssocID="{F6A9E3B1-18EE-4225-9A9F-FCE8577E6FF7}" presName="dummyNode1" presStyleLbl="node1" presStyleIdx="0" presStyleCnt="3"/>
      <dgm:spPr/>
    </dgm:pt>
    <dgm:pt modelId="{71CE2019-D3B1-4A6C-98B6-BAF07F9C9F5C}" type="pres">
      <dgm:prSet presAssocID="{F6A9E3B1-18EE-4225-9A9F-FCE8577E6FF7}" presName="childNode1" presStyleLbl="bgAcc1" presStyleIdx="0" presStyleCnt="3" custScaleX="139275" custScaleY="122363">
        <dgm:presLayoutVars>
          <dgm:bulletEnabled val="1"/>
        </dgm:presLayoutVars>
      </dgm:prSet>
      <dgm:spPr/>
    </dgm:pt>
    <dgm:pt modelId="{95339278-9E3F-4408-8424-37AE005F02D5}" type="pres">
      <dgm:prSet presAssocID="{F6A9E3B1-18EE-4225-9A9F-FCE8577E6FF7}" presName="childNode1tx" presStyleLbl="bgAcc1" presStyleIdx="0" presStyleCnt="3">
        <dgm:presLayoutVars>
          <dgm:bulletEnabled val="1"/>
        </dgm:presLayoutVars>
      </dgm:prSet>
      <dgm:spPr/>
    </dgm:pt>
    <dgm:pt modelId="{004A9C55-D668-439F-93A6-4BCD6A8E6772}" type="pres">
      <dgm:prSet presAssocID="{F6A9E3B1-18EE-4225-9A9F-FCE8577E6FF7}" presName="parentNode1" presStyleLbl="node1" presStyleIdx="0" presStyleCnt="3" custLinFactNeighborX="-10318" custLinFactNeighborY="56645">
        <dgm:presLayoutVars>
          <dgm:chMax val="1"/>
          <dgm:bulletEnabled val="1"/>
        </dgm:presLayoutVars>
      </dgm:prSet>
      <dgm:spPr/>
    </dgm:pt>
    <dgm:pt modelId="{CF163F08-011E-4A5B-A74D-FF8FDFFA3D07}" type="pres">
      <dgm:prSet presAssocID="{F6A9E3B1-18EE-4225-9A9F-FCE8577E6FF7}" presName="connSite1" presStyleCnt="0"/>
      <dgm:spPr/>
    </dgm:pt>
    <dgm:pt modelId="{EC791D30-435B-445D-B417-6A47E2C7F1D8}" type="pres">
      <dgm:prSet presAssocID="{EC8F3683-A36E-4DCB-83A4-A76A5AD034CA}" presName="Name9" presStyleLbl="sibTrans2D1" presStyleIdx="0" presStyleCnt="2"/>
      <dgm:spPr/>
    </dgm:pt>
    <dgm:pt modelId="{F7057F68-4DF6-4F64-B9E7-39B1F6CD37F9}" type="pres">
      <dgm:prSet presAssocID="{26800DB1-E842-476C-AEEF-0AF759D05CF9}" presName="composite2" presStyleCnt="0"/>
      <dgm:spPr/>
    </dgm:pt>
    <dgm:pt modelId="{353603AD-0538-4054-A49D-1CF21E234901}" type="pres">
      <dgm:prSet presAssocID="{26800DB1-E842-476C-AEEF-0AF759D05CF9}" presName="dummyNode2" presStyleLbl="node1" presStyleIdx="0" presStyleCnt="3"/>
      <dgm:spPr/>
    </dgm:pt>
    <dgm:pt modelId="{9A1B8F00-FD45-4CE6-B1AE-85A23310CAC6}" type="pres">
      <dgm:prSet presAssocID="{26800DB1-E842-476C-AEEF-0AF759D05CF9}" presName="childNode2" presStyleLbl="bgAcc1" presStyleIdx="1" presStyleCnt="3" custScaleX="147268" custScaleY="122204" custLinFactNeighborX="-8022" custLinFactNeighborY="378">
        <dgm:presLayoutVars>
          <dgm:bulletEnabled val="1"/>
        </dgm:presLayoutVars>
      </dgm:prSet>
      <dgm:spPr/>
    </dgm:pt>
    <dgm:pt modelId="{BBF65C04-FE96-4DAA-AC1C-3FA58DCE9DD3}" type="pres">
      <dgm:prSet presAssocID="{26800DB1-E842-476C-AEEF-0AF759D05CF9}" presName="childNode2tx" presStyleLbl="bgAcc1" presStyleIdx="1" presStyleCnt="3">
        <dgm:presLayoutVars>
          <dgm:bulletEnabled val="1"/>
        </dgm:presLayoutVars>
      </dgm:prSet>
      <dgm:spPr/>
    </dgm:pt>
    <dgm:pt modelId="{16DF4986-06A0-4D53-B55D-6724F9387E25}" type="pres">
      <dgm:prSet presAssocID="{26800DB1-E842-476C-AEEF-0AF759D05CF9}" presName="parentNode2" presStyleLbl="node1" presStyleIdx="1" presStyleCnt="3" custLinFactNeighborX="-27102" custLinFactNeighborY="-20825">
        <dgm:presLayoutVars>
          <dgm:chMax val="0"/>
          <dgm:bulletEnabled val="1"/>
        </dgm:presLayoutVars>
      </dgm:prSet>
      <dgm:spPr/>
    </dgm:pt>
    <dgm:pt modelId="{A4F74DD8-C279-4566-B1C5-34AD0CE6861B}" type="pres">
      <dgm:prSet presAssocID="{26800DB1-E842-476C-AEEF-0AF759D05CF9}" presName="connSite2" presStyleCnt="0"/>
      <dgm:spPr/>
    </dgm:pt>
    <dgm:pt modelId="{C4825769-23F7-4B2D-9680-E73C3DAEEEB6}" type="pres">
      <dgm:prSet presAssocID="{9F34F96E-0250-42CE-B6E3-84B5BE9FF3ED}" presName="Name18" presStyleLbl="sibTrans2D1" presStyleIdx="1" presStyleCnt="2"/>
      <dgm:spPr/>
    </dgm:pt>
    <dgm:pt modelId="{1DC22633-2B1F-4E08-AF39-E012D6EB1E77}" type="pres">
      <dgm:prSet presAssocID="{0A1DC4ED-8235-4C8E-A0B3-42B954BD9E2D}" presName="composite1" presStyleCnt="0"/>
      <dgm:spPr/>
    </dgm:pt>
    <dgm:pt modelId="{5E557963-8C59-47CA-AF6E-69BAEFDD3777}" type="pres">
      <dgm:prSet presAssocID="{0A1DC4ED-8235-4C8E-A0B3-42B954BD9E2D}" presName="dummyNode1" presStyleLbl="node1" presStyleIdx="1" presStyleCnt="3"/>
      <dgm:spPr/>
    </dgm:pt>
    <dgm:pt modelId="{ED1F465A-BB8D-4B54-96FD-B6F1EAEBBC82}" type="pres">
      <dgm:prSet presAssocID="{0A1DC4ED-8235-4C8E-A0B3-42B954BD9E2D}" presName="childNode1" presStyleLbl="bgAcc1" presStyleIdx="2" presStyleCnt="3" custScaleX="155570" custScaleY="123082" custLinFactNeighborX="-14192" custLinFactNeighborY="-2246">
        <dgm:presLayoutVars>
          <dgm:bulletEnabled val="1"/>
        </dgm:presLayoutVars>
      </dgm:prSet>
      <dgm:spPr/>
    </dgm:pt>
    <dgm:pt modelId="{B9672043-F390-4E8D-9E0B-A9B88BE04139}" type="pres">
      <dgm:prSet presAssocID="{0A1DC4ED-8235-4C8E-A0B3-42B954BD9E2D}" presName="childNode1tx" presStyleLbl="bgAcc1" presStyleIdx="2" presStyleCnt="3">
        <dgm:presLayoutVars>
          <dgm:bulletEnabled val="1"/>
        </dgm:presLayoutVars>
      </dgm:prSet>
      <dgm:spPr/>
    </dgm:pt>
    <dgm:pt modelId="{6354CC5F-0096-4E0A-AE8F-AEA8F096D108}" type="pres">
      <dgm:prSet presAssocID="{0A1DC4ED-8235-4C8E-A0B3-42B954BD9E2D}" presName="parentNode1" presStyleLbl="node1" presStyleIdx="2" presStyleCnt="3" custLinFactNeighborX="-30578" custLinFactNeighborY="53818">
        <dgm:presLayoutVars>
          <dgm:chMax val="1"/>
          <dgm:bulletEnabled val="1"/>
        </dgm:presLayoutVars>
      </dgm:prSet>
      <dgm:spPr/>
    </dgm:pt>
    <dgm:pt modelId="{F023F329-F241-4494-9469-B73EE261534E}" type="pres">
      <dgm:prSet presAssocID="{0A1DC4ED-8235-4C8E-A0B3-42B954BD9E2D}" presName="connSite1" presStyleCnt="0"/>
      <dgm:spPr/>
    </dgm:pt>
  </dgm:ptLst>
  <dgm:cxnLst>
    <dgm:cxn modelId="{152A8D01-3442-4845-BF79-7B4168C87AD7}" type="presOf" srcId="{F6A9E3B1-18EE-4225-9A9F-FCE8577E6FF7}" destId="{004A9C55-D668-439F-93A6-4BCD6A8E6772}" srcOrd="0" destOrd="0" presId="urn:microsoft.com/office/officeart/2005/8/layout/hProcess4"/>
    <dgm:cxn modelId="{7298870A-A61C-804F-8F6C-E6F78AF1C198}" type="presOf" srcId="{652E8049-D4EB-4DAA-B38F-B706D31E3D28}" destId="{9A1B8F00-FD45-4CE6-B1AE-85A23310CAC6}" srcOrd="0" destOrd="5" presId="urn:microsoft.com/office/officeart/2005/8/layout/hProcess4"/>
    <dgm:cxn modelId="{C3C0B21B-DDEF-4AE2-9265-FE8ADA5CA367}" srcId="{0A1DC4ED-8235-4C8E-A0B3-42B954BD9E2D}" destId="{27159EEA-CE56-437A-8ABA-955CED4AA48A}" srcOrd="1" destOrd="0" parTransId="{F4A01049-5F14-4271-BEE2-02A5586F229B}" sibTransId="{4E70F329-63B4-494A-9F66-2604FACD3C72}"/>
    <dgm:cxn modelId="{C5C9051C-9D81-2F41-9DD8-4EC90CDC34D9}" type="presOf" srcId="{7394328B-DC91-454D-AC60-E46253777373}" destId="{B9672043-F390-4E8D-9E0B-A9B88BE04139}" srcOrd="1" destOrd="2" presId="urn:microsoft.com/office/officeart/2005/8/layout/hProcess4"/>
    <dgm:cxn modelId="{E6BF7321-A6C9-3145-8738-52709FAAF925}" type="presOf" srcId="{9F34F96E-0250-42CE-B6E3-84B5BE9FF3ED}" destId="{C4825769-23F7-4B2D-9680-E73C3DAEEEB6}" srcOrd="0" destOrd="0" presId="urn:microsoft.com/office/officeart/2005/8/layout/hProcess4"/>
    <dgm:cxn modelId="{71282E22-18DD-4572-A0A5-220E67B1731B}" srcId="{26800DB1-E842-476C-AEEF-0AF759D05CF9}" destId="{EFF02C43-1209-4653-B262-88EADE1E589F}" srcOrd="0" destOrd="0" parTransId="{311E948B-4E49-4E57-830D-172132221F8E}" sibTransId="{83721385-CD7E-44D7-94FA-36E789693E0D}"/>
    <dgm:cxn modelId="{11F97322-0E61-4F4E-9C32-942BC122FAC3}" type="presOf" srcId="{7B63FA43-2D73-4922-BBFD-F99CE2E6BA21}" destId="{71CE2019-D3B1-4A6C-98B6-BAF07F9C9F5C}" srcOrd="0" destOrd="3" presId="urn:microsoft.com/office/officeart/2005/8/layout/hProcess4"/>
    <dgm:cxn modelId="{89967C25-2105-7641-9499-89215EBB6757}" type="presOf" srcId="{26800DB1-E842-476C-AEEF-0AF759D05CF9}" destId="{16DF4986-06A0-4D53-B55D-6724F9387E25}" srcOrd="0" destOrd="0" presId="urn:microsoft.com/office/officeart/2005/8/layout/hProcess4"/>
    <dgm:cxn modelId="{622B3E26-3F9D-6C4D-A58C-2B911D09F5C0}" type="presOf" srcId="{816B852B-AC02-4600-9ED6-1874C2691647}" destId="{71CE2019-D3B1-4A6C-98B6-BAF07F9C9F5C}" srcOrd="0" destOrd="2" presId="urn:microsoft.com/office/officeart/2005/8/layout/hProcess4"/>
    <dgm:cxn modelId="{9FE3E42E-EA52-8141-992A-DC382EA5BA0A}" type="presOf" srcId="{EC8F3683-A36E-4DCB-83A4-A76A5AD034CA}" destId="{EC791D30-435B-445D-B417-6A47E2C7F1D8}" srcOrd="0" destOrd="0" presId="urn:microsoft.com/office/officeart/2005/8/layout/hProcess4"/>
    <dgm:cxn modelId="{F456C02F-BE6A-0047-9CE6-F43A514A9461}" type="presOf" srcId="{EFF02C43-1209-4653-B262-88EADE1E589F}" destId="{9A1B8F00-FD45-4CE6-B1AE-85A23310CAC6}" srcOrd="0" destOrd="0" presId="urn:microsoft.com/office/officeart/2005/8/layout/hProcess4"/>
    <dgm:cxn modelId="{6ACCF74A-4889-DF4E-B21E-278D2A275303}" type="presOf" srcId="{66A0ACA2-2057-4130-A8B9-FEEA2E2BDAF9}" destId="{B9672043-F390-4E8D-9E0B-A9B88BE04139}" srcOrd="1" destOrd="3" presId="urn:microsoft.com/office/officeart/2005/8/layout/hProcess4"/>
    <dgm:cxn modelId="{9A972052-E6F9-654A-8116-38BF74A160B2}" type="presOf" srcId="{7B63FA43-2D73-4922-BBFD-F99CE2E6BA21}" destId="{95339278-9E3F-4408-8424-37AE005F02D5}" srcOrd="1" destOrd="3" presId="urn:microsoft.com/office/officeart/2005/8/layout/hProcess4"/>
    <dgm:cxn modelId="{FAC3D155-B435-A84D-8F0D-DB88C21E9F35}" type="presOf" srcId="{E73F3735-632E-4E91-BCB4-A155375136E7}" destId="{71CE2019-D3B1-4A6C-98B6-BAF07F9C9F5C}" srcOrd="0" destOrd="0" presId="urn:microsoft.com/office/officeart/2005/8/layout/hProcess4"/>
    <dgm:cxn modelId="{55E6FF56-5C6E-44BC-8487-A54B0C37BA41}" srcId="{0A1DC4ED-8235-4C8E-A0B3-42B954BD9E2D}" destId="{F0D33CA0-4CDD-472B-A577-EF852E6EA09D}" srcOrd="4" destOrd="0" parTransId="{A57BDBC3-BAC6-45F3-93BE-CC440182AE2E}" sibTransId="{FB3DF3F4-1A9C-42C6-A9DA-6AB268992325}"/>
    <dgm:cxn modelId="{3E92DF57-80CC-6646-B965-3E2A055AD2DB}" type="presOf" srcId="{7394328B-DC91-454D-AC60-E46253777373}" destId="{ED1F465A-BB8D-4B54-96FD-B6F1EAEBBC82}" srcOrd="0" destOrd="2" presId="urn:microsoft.com/office/officeart/2005/8/layout/hProcess4"/>
    <dgm:cxn modelId="{1E3CDC5B-82E1-4A0C-B66A-27977EE9E46C}" srcId="{F6A9E3B1-18EE-4225-9A9F-FCE8577E6FF7}" destId="{7B63FA43-2D73-4922-BBFD-F99CE2E6BA21}" srcOrd="3" destOrd="0" parTransId="{068599BE-19C3-4E2B-8E6D-747B7D150B4D}" sibTransId="{27CC2B35-FD25-45E2-A33C-04A66251B1DE}"/>
    <dgm:cxn modelId="{6A60525E-B633-9D49-850E-9E7356823B04}" type="presOf" srcId="{A8914E5B-A8D3-433B-A8E6-FD5B74AE227C}" destId="{95339278-9E3F-4408-8424-37AE005F02D5}" srcOrd="1" destOrd="1" presId="urn:microsoft.com/office/officeart/2005/8/layout/hProcess4"/>
    <dgm:cxn modelId="{028EC461-32A2-4C32-BE0D-D3DD37C1ED07}" srcId="{0D0AED67-9F9F-4B33-9F0F-98BED30267FE}" destId="{0A1DC4ED-8235-4C8E-A0B3-42B954BD9E2D}" srcOrd="2" destOrd="0" parTransId="{929F1A0F-81CE-44BA-8CFA-6A66948F15D4}" sibTransId="{316D8FFC-0A26-46FC-9757-0F27965C9887}"/>
    <dgm:cxn modelId="{514DA763-4209-DE47-8458-CB7B7FECE686}" type="presOf" srcId="{8E7BE591-775A-48F4-BBAB-64DB05A43DD0}" destId="{9A1B8F00-FD45-4CE6-B1AE-85A23310CAC6}" srcOrd="0" destOrd="4" presId="urn:microsoft.com/office/officeart/2005/8/layout/hProcess4"/>
    <dgm:cxn modelId="{6BAE686E-CA04-42EE-9959-77BCF3B0BC0A}" srcId="{26800DB1-E842-476C-AEEF-0AF759D05CF9}" destId="{8E7BE591-775A-48F4-BBAB-64DB05A43DD0}" srcOrd="4" destOrd="0" parTransId="{94443F3A-3783-49D1-A61E-4226B62EFF18}" sibTransId="{4B73AD6B-C0BA-4DC2-9BA0-DB8650765863}"/>
    <dgm:cxn modelId="{4788A774-5AAB-A847-9F8C-6EE0AA5B8DF9}" type="presOf" srcId="{F0D33CA0-4CDD-472B-A577-EF852E6EA09D}" destId="{ED1F465A-BB8D-4B54-96FD-B6F1EAEBBC82}" srcOrd="0" destOrd="4" presId="urn:microsoft.com/office/officeart/2005/8/layout/hProcess4"/>
    <dgm:cxn modelId="{A8D8B486-A822-6248-B99F-2A4FB0289304}" type="presOf" srcId="{57D6DB1E-DDFC-4EE7-B2EF-B839166E3742}" destId="{BBF65C04-FE96-4DAA-AC1C-3FA58DCE9DD3}" srcOrd="1" destOrd="2" presId="urn:microsoft.com/office/officeart/2005/8/layout/hProcess4"/>
    <dgm:cxn modelId="{CF3BE187-F02D-2F4A-8632-7090927E328B}" type="presOf" srcId="{57D6DB1E-DDFC-4EE7-B2EF-B839166E3742}" destId="{9A1B8F00-FD45-4CE6-B1AE-85A23310CAC6}" srcOrd="0" destOrd="2" presId="urn:microsoft.com/office/officeart/2005/8/layout/hProcess4"/>
    <dgm:cxn modelId="{132A858A-E6AC-1342-8C5A-0B90186E7A15}" type="presOf" srcId="{0A1DC4ED-8235-4C8E-A0B3-42B954BD9E2D}" destId="{6354CC5F-0096-4E0A-AE8F-AEA8F096D108}" srcOrd="0" destOrd="0" presId="urn:microsoft.com/office/officeart/2005/8/layout/hProcess4"/>
    <dgm:cxn modelId="{C3EEE792-73DE-A746-85EC-1C98AC4D48A5}" type="presOf" srcId="{22454BFB-D4CF-4C84-860B-441F4F27FF59}" destId="{9A1B8F00-FD45-4CE6-B1AE-85A23310CAC6}" srcOrd="0" destOrd="1" presId="urn:microsoft.com/office/officeart/2005/8/layout/hProcess4"/>
    <dgm:cxn modelId="{A070A9A1-7106-B841-A0FA-80C0F3B41098}" type="presOf" srcId="{652E8049-D4EB-4DAA-B38F-B706D31E3D28}" destId="{BBF65C04-FE96-4DAA-AC1C-3FA58DCE9DD3}" srcOrd="1" destOrd="5" presId="urn:microsoft.com/office/officeart/2005/8/layout/hProcess4"/>
    <dgm:cxn modelId="{35F110A4-8A7F-4521-8125-B693DECB8B0E}" srcId="{0D0AED67-9F9F-4B33-9F0F-98BED30267FE}" destId="{F6A9E3B1-18EE-4225-9A9F-FCE8577E6FF7}" srcOrd="0" destOrd="0" parTransId="{B585F9AB-2BEB-416C-9D26-11E1F5B70A7F}" sibTransId="{EC8F3683-A36E-4DCB-83A4-A76A5AD034CA}"/>
    <dgm:cxn modelId="{867168A5-5FF6-40B7-AB94-FA05F27B7967}" srcId="{0A1DC4ED-8235-4C8E-A0B3-42B954BD9E2D}" destId="{7394328B-DC91-454D-AC60-E46253777373}" srcOrd="2" destOrd="0" parTransId="{F753C756-E32F-4FBD-AA21-1348D1269B2E}" sibTransId="{12E7C90C-CC9D-4899-998A-874AC2BC4855}"/>
    <dgm:cxn modelId="{36F272B7-D89F-48A2-A726-6A2189F13D57}" srcId="{0D0AED67-9F9F-4B33-9F0F-98BED30267FE}" destId="{26800DB1-E842-476C-AEEF-0AF759D05CF9}" srcOrd="1" destOrd="0" parTransId="{44932120-0273-4BC3-B47E-937F69B98795}" sibTransId="{9F34F96E-0250-42CE-B6E3-84B5BE9FF3ED}"/>
    <dgm:cxn modelId="{32AD4EB8-B04E-BB4D-9E91-2359532F74D7}" type="presOf" srcId="{66A0ACA2-2057-4130-A8B9-FEEA2E2BDAF9}" destId="{ED1F465A-BB8D-4B54-96FD-B6F1EAEBBC82}" srcOrd="0" destOrd="3" presId="urn:microsoft.com/office/officeart/2005/8/layout/hProcess4"/>
    <dgm:cxn modelId="{4D4A56BB-1B5C-9D4B-A246-6E8532E3E45E}" type="presOf" srcId="{8E7BE591-775A-48F4-BBAB-64DB05A43DD0}" destId="{BBF65C04-FE96-4DAA-AC1C-3FA58DCE9DD3}" srcOrd="1" destOrd="4" presId="urn:microsoft.com/office/officeart/2005/8/layout/hProcess4"/>
    <dgm:cxn modelId="{7880B8BB-D7BD-664D-9043-18CC9C2676AF}" type="presOf" srcId="{27159EEA-CE56-437A-8ABA-955CED4AA48A}" destId="{B9672043-F390-4E8D-9E0B-A9B88BE04139}" srcOrd="1" destOrd="1" presId="urn:microsoft.com/office/officeart/2005/8/layout/hProcess4"/>
    <dgm:cxn modelId="{B4FB87BC-3C86-5842-8FD7-321FFD15A8F9}" type="presOf" srcId="{E63AB190-15AC-4819-B148-15F7067486B9}" destId="{ED1F465A-BB8D-4B54-96FD-B6F1EAEBBC82}" srcOrd="0" destOrd="0" presId="urn:microsoft.com/office/officeart/2005/8/layout/hProcess4"/>
    <dgm:cxn modelId="{8B7B24BE-0F7B-804F-8F4C-486DAA26CA24}" type="presOf" srcId="{0D0AED67-9F9F-4B33-9F0F-98BED30267FE}" destId="{10721ABD-99E7-44AD-B045-5FE161E5B11F}" srcOrd="0" destOrd="0" presId="urn:microsoft.com/office/officeart/2005/8/layout/hProcess4"/>
    <dgm:cxn modelId="{28B6A8C4-D361-4F8C-A1AE-CDC01979E8A2}" srcId="{0A1DC4ED-8235-4C8E-A0B3-42B954BD9E2D}" destId="{66A0ACA2-2057-4130-A8B9-FEEA2E2BDAF9}" srcOrd="3" destOrd="0" parTransId="{62102FBC-BBBE-49C8-A618-BEF816103327}" sibTransId="{492CA140-26C8-4A97-90AC-55D3E7114124}"/>
    <dgm:cxn modelId="{5AFA51C6-345E-4D72-9FEF-15B3F44E884F}" srcId="{26800DB1-E842-476C-AEEF-0AF759D05CF9}" destId="{57D6DB1E-DDFC-4EE7-B2EF-B839166E3742}" srcOrd="2" destOrd="0" parTransId="{CF64FB50-1F5B-4656-A9F9-F35AFA54826F}" sibTransId="{558D7E23-36D4-4E38-91A0-01C5E0167AFF}"/>
    <dgm:cxn modelId="{ECFDDCC6-6056-D94D-B92A-B59D2348A3E0}" type="presOf" srcId="{27159EEA-CE56-437A-8ABA-955CED4AA48A}" destId="{ED1F465A-BB8D-4B54-96FD-B6F1EAEBBC82}" srcOrd="0" destOrd="1" presId="urn:microsoft.com/office/officeart/2005/8/layout/hProcess4"/>
    <dgm:cxn modelId="{8C09BAC8-5A53-D547-95FA-AB095749114F}" type="presOf" srcId="{73862F7F-157B-4734-AF7B-6F02D98F05C2}" destId="{9A1B8F00-FD45-4CE6-B1AE-85A23310CAC6}" srcOrd="0" destOrd="3" presId="urn:microsoft.com/office/officeart/2005/8/layout/hProcess4"/>
    <dgm:cxn modelId="{511D42D3-BCC3-4E27-AEE4-32F106685EC4}" srcId="{26800DB1-E842-476C-AEEF-0AF759D05CF9}" destId="{22454BFB-D4CF-4C84-860B-441F4F27FF59}" srcOrd="1" destOrd="0" parTransId="{CEDCC6A4-2EA6-4C62-A50D-7A0A37CAD22E}" sibTransId="{59A3A6FC-F8A4-44B7-8B16-45282BB8B12A}"/>
    <dgm:cxn modelId="{6FF01FD5-E13C-7443-92A8-AC14E6B69B2F}" type="presOf" srcId="{816B852B-AC02-4600-9ED6-1874C2691647}" destId="{95339278-9E3F-4408-8424-37AE005F02D5}" srcOrd="1" destOrd="2" presId="urn:microsoft.com/office/officeart/2005/8/layout/hProcess4"/>
    <dgm:cxn modelId="{E2447BD7-E2E2-2E48-A6A9-C821DC9D42AA}" type="presOf" srcId="{E63AB190-15AC-4819-B148-15F7067486B9}" destId="{B9672043-F390-4E8D-9E0B-A9B88BE04139}" srcOrd="1" destOrd="0" presId="urn:microsoft.com/office/officeart/2005/8/layout/hProcess4"/>
    <dgm:cxn modelId="{922D5ED8-91DB-4E22-B1B1-DF0AC746EA93}" srcId="{F6A9E3B1-18EE-4225-9A9F-FCE8577E6FF7}" destId="{816B852B-AC02-4600-9ED6-1874C2691647}" srcOrd="2" destOrd="0" parTransId="{7F93897C-0E47-472E-8739-3DB292E09E2E}" sibTransId="{8627CDDC-B010-4088-B7D7-B2AE7739896C}"/>
    <dgm:cxn modelId="{D843D6DC-5E28-CF45-94E5-A63AA347579F}" type="presOf" srcId="{EFF02C43-1209-4653-B262-88EADE1E589F}" destId="{BBF65C04-FE96-4DAA-AC1C-3FA58DCE9DD3}" srcOrd="1" destOrd="0" presId="urn:microsoft.com/office/officeart/2005/8/layout/hProcess4"/>
    <dgm:cxn modelId="{82676ADD-F5FF-40F7-89F4-035E8DD1EFF3}" srcId="{26800DB1-E842-476C-AEEF-0AF759D05CF9}" destId="{652E8049-D4EB-4DAA-B38F-B706D31E3D28}" srcOrd="5" destOrd="0" parTransId="{50AEDA40-6241-4E6C-9752-A87B8F438419}" sibTransId="{02D89614-E914-464A-92CE-D0A12C35CFE9}"/>
    <dgm:cxn modelId="{689B67EC-5B10-AC4B-85FC-753344BD687C}" type="presOf" srcId="{F0D33CA0-4CDD-472B-A577-EF852E6EA09D}" destId="{B9672043-F390-4E8D-9E0B-A9B88BE04139}" srcOrd="1" destOrd="4" presId="urn:microsoft.com/office/officeart/2005/8/layout/hProcess4"/>
    <dgm:cxn modelId="{953EB7EE-133B-6947-A7A8-1860E7BFDA1A}" type="presOf" srcId="{22454BFB-D4CF-4C84-860B-441F4F27FF59}" destId="{BBF65C04-FE96-4DAA-AC1C-3FA58DCE9DD3}" srcOrd="1" destOrd="1" presId="urn:microsoft.com/office/officeart/2005/8/layout/hProcess4"/>
    <dgm:cxn modelId="{8AC16FEF-9C84-384E-AAA0-72CDC2D3229D}" type="presOf" srcId="{E73F3735-632E-4E91-BCB4-A155375136E7}" destId="{95339278-9E3F-4408-8424-37AE005F02D5}" srcOrd="1" destOrd="0" presId="urn:microsoft.com/office/officeart/2005/8/layout/hProcess4"/>
    <dgm:cxn modelId="{14889CF4-A925-4C91-B55E-664B90863A3E}" srcId="{F6A9E3B1-18EE-4225-9A9F-FCE8577E6FF7}" destId="{E73F3735-632E-4E91-BCB4-A155375136E7}" srcOrd="0" destOrd="0" parTransId="{625F45BC-3156-4EAA-960C-63A31682632D}" sibTransId="{5580D0A7-086B-4B9D-B8F4-602103C76196}"/>
    <dgm:cxn modelId="{49D5EEF4-19D0-41A3-8351-E60403004F0D}" srcId="{26800DB1-E842-476C-AEEF-0AF759D05CF9}" destId="{73862F7F-157B-4734-AF7B-6F02D98F05C2}" srcOrd="3" destOrd="0" parTransId="{60C5A07F-70B0-4608-BBA6-21E585621AEE}" sibTransId="{22292444-7144-43FA-8AE6-E5AA36EC0F86}"/>
    <dgm:cxn modelId="{1C9BBBF5-1274-964C-B66D-C28A120830F8}" type="presOf" srcId="{73862F7F-157B-4734-AF7B-6F02D98F05C2}" destId="{BBF65C04-FE96-4DAA-AC1C-3FA58DCE9DD3}" srcOrd="1" destOrd="3" presId="urn:microsoft.com/office/officeart/2005/8/layout/hProcess4"/>
    <dgm:cxn modelId="{3DDE5AF6-09D9-4A13-B510-5EE100B64B03}" srcId="{F6A9E3B1-18EE-4225-9A9F-FCE8577E6FF7}" destId="{A8914E5B-A8D3-433B-A8E6-FD5B74AE227C}" srcOrd="1" destOrd="0" parTransId="{26E690AF-4612-41A5-8F9E-9AFA0306B73F}" sibTransId="{52E3B783-9E3D-4B75-8490-FD9E224727E0}"/>
    <dgm:cxn modelId="{B8A565FB-03C5-4C2B-B6B7-5D16D08B8582}" srcId="{0A1DC4ED-8235-4C8E-A0B3-42B954BD9E2D}" destId="{E63AB190-15AC-4819-B148-15F7067486B9}" srcOrd="0" destOrd="0" parTransId="{8F7471ED-3040-4450-8007-A7158258A3DC}" sibTransId="{0CBC5A6D-08C9-449E-AC75-DF6C07168CE5}"/>
    <dgm:cxn modelId="{D8B1AAFB-A306-304A-BF92-5EFA26A159BC}" type="presOf" srcId="{A8914E5B-A8D3-433B-A8E6-FD5B74AE227C}" destId="{71CE2019-D3B1-4A6C-98B6-BAF07F9C9F5C}" srcOrd="0" destOrd="1" presId="urn:microsoft.com/office/officeart/2005/8/layout/hProcess4"/>
    <dgm:cxn modelId="{10F5166F-EA95-874E-8F2E-9C22D5D85F2E}" type="presParOf" srcId="{10721ABD-99E7-44AD-B045-5FE161E5B11F}" destId="{ADD60DBE-D75B-4956-AC8D-F285E679D6BC}" srcOrd="0" destOrd="0" presId="urn:microsoft.com/office/officeart/2005/8/layout/hProcess4"/>
    <dgm:cxn modelId="{96DDE56D-5BD2-3E44-814E-0D791D90AC8E}" type="presParOf" srcId="{10721ABD-99E7-44AD-B045-5FE161E5B11F}" destId="{2B83760E-582A-435C-AA64-7C270D1F3FF0}" srcOrd="1" destOrd="0" presId="urn:microsoft.com/office/officeart/2005/8/layout/hProcess4"/>
    <dgm:cxn modelId="{CD071938-413B-6D41-8A83-20B805C37D88}" type="presParOf" srcId="{10721ABD-99E7-44AD-B045-5FE161E5B11F}" destId="{D5A12C5D-0BE4-4390-93D6-3366D3B29E8A}" srcOrd="2" destOrd="0" presId="urn:microsoft.com/office/officeart/2005/8/layout/hProcess4"/>
    <dgm:cxn modelId="{4C92270E-B3E4-7947-812E-F6F6F3130909}" type="presParOf" srcId="{D5A12C5D-0BE4-4390-93D6-3366D3B29E8A}" destId="{E4615221-0AFC-4FC5-BD61-C1B962C4B94B}" srcOrd="0" destOrd="0" presId="urn:microsoft.com/office/officeart/2005/8/layout/hProcess4"/>
    <dgm:cxn modelId="{7F673684-B3CC-AB4B-A9AA-D2F4E3AB76F9}" type="presParOf" srcId="{E4615221-0AFC-4FC5-BD61-C1B962C4B94B}" destId="{D4783D1C-7AB8-4247-94BC-7AA68DA189F1}" srcOrd="0" destOrd="0" presId="urn:microsoft.com/office/officeart/2005/8/layout/hProcess4"/>
    <dgm:cxn modelId="{FB852CA1-C6F5-4C42-BB85-A05760035DB7}" type="presParOf" srcId="{E4615221-0AFC-4FC5-BD61-C1B962C4B94B}" destId="{71CE2019-D3B1-4A6C-98B6-BAF07F9C9F5C}" srcOrd="1" destOrd="0" presId="urn:microsoft.com/office/officeart/2005/8/layout/hProcess4"/>
    <dgm:cxn modelId="{597A3585-57A6-634D-A874-5D6F63EB00FE}" type="presParOf" srcId="{E4615221-0AFC-4FC5-BD61-C1B962C4B94B}" destId="{95339278-9E3F-4408-8424-37AE005F02D5}" srcOrd="2" destOrd="0" presId="urn:microsoft.com/office/officeart/2005/8/layout/hProcess4"/>
    <dgm:cxn modelId="{AD53478D-970E-1649-A3AF-6478B3ECBF5F}" type="presParOf" srcId="{E4615221-0AFC-4FC5-BD61-C1B962C4B94B}" destId="{004A9C55-D668-439F-93A6-4BCD6A8E6772}" srcOrd="3" destOrd="0" presId="urn:microsoft.com/office/officeart/2005/8/layout/hProcess4"/>
    <dgm:cxn modelId="{4FB34B85-9926-7D40-A8BD-711D0B4AEDAA}" type="presParOf" srcId="{E4615221-0AFC-4FC5-BD61-C1B962C4B94B}" destId="{CF163F08-011E-4A5B-A74D-FF8FDFFA3D07}" srcOrd="4" destOrd="0" presId="urn:microsoft.com/office/officeart/2005/8/layout/hProcess4"/>
    <dgm:cxn modelId="{8C2366B6-663B-DD4A-89A5-D7287F152DC9}" type="presParOf" srcId="{D5A12C5D-0BE4-4390-93D6-3366D3B29E8A}" destId="{EC791D30-435B-445D-B417-6A47E2C7F1D8}" srcOrd="1" destOrd="0" presId="urn:microsoft.com/office/officeart/2005/8/layout/hProcess4"/>
    <dgm:cxn modelId="{6795CE61-F124-3D4E-845D-43776ED56FB0}" type="presParOf" srcId="{D5A12C5D-0BE4-4390-93D6-3366D3B29E8A}" destId="{F7057F68-4DF6-4F64-B9E7-39B1F6CD37F9}" srcOrd="2" destOrd="0" presId="urn:microsoft.com/office/officeart/2005/8/layout/hProcess4"/>
    <dgm:cxn modelId="{27991C15-FD9F-824E-9612-5C105C178769}" type="presParOf" srcId="{F7057F68-4DF6-4F64-B9E7-39B1F6CD37F9}" destId="{353603AD-0538-4054-A49D-1CF21E234901}" srcOrd="0" destOrd="0" presId="urn:microsoft.com/office/officeart/2005/8/layout/hProcess4"/>
    <dgm:cxn modelId="{6D752CBB-CCC5-9A47-BA3A-8A48FCB8842C}" type="presParOf" srcId="{F7057F68-4DF6-4F64-B9E7-39B1F6CD37F9}" destId="{9A1B8F00-FD45-4CE6-B1AE-85A23310CAC6}" srcOrd="1" destOrd="0" presId="urn:microsoft.com/office/officeart/2005/8/layout/hProcess4"/>
    <dgm:cxn modelId="{3B700EA4-3F46-014A-9FC0-2B8A2838B4ED}" type="presParOf" srcId="{F7057F68-4DF6-4F64-B9E7-39B1F6CD37F9}" destId="{BBF65C04-FE96-4DAA-AC1C-3FA58DCE9DD3}" srcOrd="2" destOrd="0" presId="urn:microsoft.com/office/officeart/2005/8/layout/hProcess4"/>
    <dgm:cxn modelId="{6AB544A3-C4D5-1D4B-B43E-DF9B839CB510}" type="presParOf" srcId="{F7057F68-4DF6-4F64-B9E7-39B1F6CD37F9}" destId="{16DF4986-06A0-4D53-B55D-6724F9387E25}" srcOrd="3" destOrd="0" presId="urn:microsoft.com/office/officeart/2005/8/layout/hProcess4"/>
    <dgm:cxn modelId="{97B46FB3-D15F-264D-AD0A-51F93EC716E6}" type="presParOf" srcId="{F7057F68-4DF6-4F64-B9E7-39B1F6CD37F9}" destId="{A4F74DD8-C279-4566-B1C5-34AD0CE6861B}" srcOrd="4" destOrd="0" presId="urn:microsoft.com/office/officeart/2005/8/layout/hProcess4"/>
    <dgm:cxn modelId="{B57B4198-DA76-F14D-8384-EAC1B5672662}" type="presParOf" srcId="{D5A12C5D-0BE4-4390-93D6-3366D3B29E8A}" destId="{C4825769-23F7-4B2D-9680-E73C3DAEEEB6}" srcOrd="3" destOrd="0" presId="urn:microsoft.com/office/officeart/2005/8/layout/hProcess4"/>
    <dgm:cxn modelId="{D5E46C8B-D8D8-B041-8B80-FF7358A38199}" type="presParOf" srcId="{D5A12C5D-0BE4-4390-93D6-3366D3B29E8A}" destId="{1DC22633-2B1F-4E08-AF39-E012D6EB1E77}" srcOrd="4" destOrd="0" presId="urn:microsoft.com/office/officeart/2005/8/layout/hProcess4"/>
    <dgm:cxn modelId="{96EE856E-B93F-9A42-BC79-D27E900F57FF}" type="presParOf" srcId="{1DC22633-2B1F-4E08-AF39-E012D6EB1E77}" destId="{5E557963-8C59-47CA-AF6E-69BAEFDD3777}" srcOrd="0" destOrd="0" presId="urn:microsoft.com/office/officeart/2005/8/layout/hProcess4"/>
    <dgm:cxn modelId="{EFA64303-723C-A648-8527-9533BB3942C3}" type="presParOf" srcId="{1DC22633-2B1F-4E08-AF39-E012D6EB1E77}" destId="{ED1F465A-BB8D-4B54-96FD-B6F1EAEBBC82}" srcOrd="1" destOrd="0" presId="urn:microsoft.com/office/officeart/2005/8/layout/hProcess4"/>
    <dgm:cxn modelId="{6D6EDE25-172C-DD45-B5E4-0512E6AA4C0F}" type="presParOf" srcId="{1DC22633-2B1F-4E08-AF39-E012D6EB1E77}" destId="{B9672043-F390-4E8D-9E0B-A9B88BE04139}" srcOrd="2" destOrd="0" presId="urn:microsoft.com/office/officeart/2005/8/layout/hProcess4"/>
    <dgm:cxn modelId="{4D729FB7-9F21-5E44-BAC2-69C9F2B21E96}" type="presParOf" srcId="{1DC22633-2B1F-4E08-AF39-E012D6EB1E77}" destId="{6354CC5F-0096-4E0A-AE8F-AEA8F096D108}" srcOrd="3" destOrd="0" presId="urn:microsoft.com/office/officeart/2005/8/layout/hProcess4"/>
    <dgm:cxn modelId="{AAF24F81-44B7-CD49-B0E6-F4DA300A7EC3}" type="presParOf" srcId="{1DC22633-2B1F-4E08-AF39-E012D6EB1E77}" destId="{F023F329-F241-4494-9469-B73EE261534E}"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62515F-A3FC-4570-9F5A-58AB46EFDE7B}" type="doc">
      <dgm:prSet loTypeId="urn:microsoft.com/office/officeart/2005/8/layout/hChevron3" loCatId="process" qsTypeId="urn:microsoft.com/office/officeart/2005/8/quickstyle/simple1" qsCatId="simple" csTypeId="urn:microsoft.com/office/officeart/2005/8/colors/colorful3" csCatId="colorful" phldr="1"/>
      <dgm:spPr/>
    </dgm:pt>
    <dgm:pt modelId="{51DB9982-D113-4079-A6C1-35EB104361D0}">
      <dgm:prSet phldrT="[Text]"/>
      <dgm:spPr/>
      <dgm:t>
        <a:bodyPr/>
        <a:lstStyle/>
        <a:p>
          <a:r>
            <a:rPr lang="en-US" dirty="0"/>
            <a:t>Startup Creation</a:t>
          </a:r>
        </a:p>
      </dgm:t>
    </dgm:pt>
    <dgm:pt modelId="{CFAED6AC-6B3F-4159-8E1B-ED25D4E99E19}" type="parTrans" cxnId="{E1C32DB7-D35C-4FED-9AAF-4D24083916E4}">
      <dgm:prSet/>
      <dgm:spPr/>
      <dgm:t>
        <a:bodyPr/>
        <a:lstStyle/>
        <a:p>
          <a:endParaRPr lang="en-US"/>
        </a:p>
      </dgm:t>
    </dgm:pt>
    <dgm:pt modelId="{94D72A2B-A3CB-48B0-93DD-CEC21FBD525A}" type="sibTrans" cxnId="{E1C32DB7-D35C-4FED-9AAF-4D24083916E4}">
      <dgm:prSet/>
      <dgm:spPr/>
      <dgm:t>
        <a:bodyPr/>
        <a:lstStyle/>
        <a:p>
          <a:endParaRPr lang="en-US"/>
        </a:p>
      </dgm:t>
    </dgm:pt>
    <dgm:pt modelId="{DB0FAF37-A11B-4DB3-B5E5-402FFD31FF97}">
      <dgm:prSet phldrT="[Text]"/>
      <dgm:spPr/>
      <dgm:t>
        <a:bodyPr/>
        <a:lstStyle/>
        <a:p>
          <a:r>
            <a:rPr lang="en-US"/>
            <a:t>Early Stage</a:t>
          </a:r>
        </a:p>
      </dgm:t>
    </dgm:pt>
    <dgm:pt modelId="{DB9228CE-693B-4EEA-9294-6A22A13A1E22}" type="parTrans" cxnId="{9CC5DFC2-AF72-48AE-AC46-0961C233FA55}">
      <dgm:prSet/>
      <dgm:spPr/>
      <dgm:t>
        <a:bodyPr/>
        <a:lstStyle/>
        <a:p>
          <a:endParaRPr lang="en-US"/>
        </a:p>
      </dgm:t>
    </dgm:pt>
    <dgm:pt modelId="{C13C9D07-DDD7-4561-8951-4F7C27663235}" type="sibTrans" cxnId="{9CC5DFC2-AF72-48AE-AC46-0961C233FA55}">
      <dgm:prSet/>
      <dgm:spPr/>
      <dgm:t>
        <a:bodyPr/>
        <a:lstStyle/>
        <a:p>
          <a:endParaRPr lang="en-US"/>
        </a:p>
      </dgm:t>
    </dgm:pt>
    <dgm:pt modelId="{96559EAC-94E7-4EFE-BC63-1C2E4F0B8E18}">
      <dgm:prSet phldrT="[Text]"/>
      <dgm:spPr/>
      <dgm:t>
        <a:bodyPr/>
        <a:lstStyle/>
        <a:p>
          <a:r>
            <a:rPr lang="en-US"/>
            <a:t>Expansion</a:t>
          </a:r>
        </a:p>
      </dgm:t>
    </dgm:pt>
    <dgm:pt modelId="{052C4016-602A-465E-BA7B-2FDB449FE8E8}" type="parTrans" cxnId="{2CD99BB0-E372-426D-A731-EB6151C14487}">
      <dgm:prSet/>
      <dgm:spPr/>
      <dgm:t>
        <a:bodyPr/>
        <a:lstStyle/>
        <a:p>
          <a:endParaRPr lang="en-US"/>
        </a:p>
      </dgm:t>
    </dgm:pt>
    <dgm:pt modelId="{0CA7AEBB-6E3C-40DB-B31B-891DF89D6FA5}" type="sibTrans" cxnId="{2CD99BB0-E372-426D-A731-EB6151C14487}">
      <dgm:prSet/>
      <dgm:spPr/>
      <dgm:t>
        <a:bodyPr/>
        <a:lstStyle/>
        <a:p>
          <a:endParaRPr lang="en-US"/>
        </a:p>
      </dgm:t>
    </dgm:pt>
    <dgm:pt modelId="{5934A614-2298-4FA2-8B85-0E8BE888AFA6}" type="pres">
      <dgm:prSet presAssocID="{A662515F-A3FC-4570-9F5A-58AB46EFDE7B}" presName="Name0" presStyleCnt="0">
        <dgm:presLayoutVars>
          <dgm:dir/>
          <dgm:resizeHandles val="exact"/>
        </dgm:presLayoutVars>
      </dgm:prSet>
      <dgm:spPr/>
    </dgm:pt>
    <dgm:pt modelId="{E40DCF5E-E544-4FD4-8DA0-55520B034117}" type="pres">
      <dgm:prSet presAssocID="{51DB9982-D113-4079-A6C1-35EB104361D0}" presName="parTxOnly" presStyleLbl="node1" presStyleIdx="0" presStyleCnt="3" custScaleX="74317">
        <dgm:presLayoutVars>
          <dgm:bulletEnabled val="1"/>
        </dgm:presLayoutVars>
      </dgm:prSet>
      <dgm:spPr/>
    </dgm:pt>
    <dgm:pt modelId="{4E4CC5A7-C69B-4BAB-BF67-74B9AE50A66D}" type="pres">
      <dgm:prSet presAssocID="{94D72A2B-A3CB-48B0-93DD-CEC21FBD525A}" presName="parSpace" presStyleCnt="0"/>
      <dgm:spPr/>
    </dgm:pt>
    <dgm:pt modelId="{877A1466-BC7D-4437-B066-8B5B2719E188}" type="pres">
      <dgm:prSet presAssocID="{DB0FAF37-A11B-4DB3-B5E5-402FFD31FF97}" presName="parTxOnly" presStyleLbl="node1" presStyleIdx="1" presStyleCnt="3" custScaleX="76726" custLinFactNeighborX="5120">
        <dgm:presLayoutVars>
          <dgm:bulletEnabled val="1"/>
        </dgm:presLayoutVars>
      </dgm:prSet>
      <dgm:spPr/>
    </dgm:pt>
    <dgm:pt modelId="{0F48E743-0BAD-47A5-B4AC-9AC12C5E6C51}" type="pres">
      <dgm:prSet presAssocID="{C13C9D07-DDD7-4561-8951-4F7C27663235}" presName="parSpace" presStyleCnt="0"/>
      <dgm:spPr/>
    </dgm:pt>
    <dgm:pt modelId="{BB346D34-3E1F-4A24-9F9E-4DCA39D0DDB1}" type="pres">
      <dgm:prSet presAssocID="{96559EAC-94E7-4EFE-BC63-1C2E4F0B8E18}" presName="parTxOnly" presStyleLbl="node1" presStyleIdx="2" presStyleCnt="3" custScaleX="54272" custLinFactNeighborY="5271">
        <dgm:presLayoutVars>
          <dgm:bulletEnabled val="1"/>
        </dgm:presLayoutVars>
      </dgm:prSet>
      <dgm:spPr/>
    </dgm:pt>
  </dgm:ptLst>
  <dgm:cxnLst>
    <dgm:cxn modelId="{D4CD8204-C63E-4655-A9B0-A2A778439FF9}" type="presOf" srcId="{51DB9982-D113-4079-A6C1-35EB104361D0}" destId="{E40DCF5E-E544-4FD4-8DA0-55520B034117}" srcOrd="0" destOrd="0" presId="urn:microsoft.com/office/officeart/2005/8/layout/hChevron3"/>
    <dgm:cxn modelId="{5FC50E32-A7F0-4F8D-953E-8B316D53565F}" type="presOf" srcId="{A662515F-A3FC-4570-9F5A-58AB46EFDE7B}" destId="{5934A614-2298-4FA2-8B85-0E8BE888AFA6}" srcOrd="0" destOrd="0" presId="urn:microsoft.com/office/officeart/2005/8/layout/hChevron3"/>
    <dgm:cxn modelId="{213C8A8F-D381-4D08-A4DF-9D1D29971A37}" type="presOf" srcId="{DB0FAF37-A11B-4DB3-B5E5-402FFD31FF97}" destId="{877A1466-BC7D-4437-B066-8B5B2719E188}" srcOrd="0" destOrd="0" presId="urn:microsoft.com/office/officeart/2005/8/layout/hChevron3"/>
    <dgm:cxn modelId="{EBBD6C9F-D470-4D14-ACC7-528BF1193CC6}" type="presOf" srcId="{96559EAC-94E7-4EFE-BC63-1C2E4F0B8E18}" destId="{BB346D34-3E1F-4A24-9F9E-4DCA39D0DDB1}" srcOrd="0" destOrd="0" presId="urn:microsoft.com/office/officeart/2005/8/layout/hChevron3"/>
    <dgm:cxn modelId="{2CD99BB0-E372-426D-A731-EB6151C14487}" srcId="{A662515F-A3FC-4570-9F5A-58AB46EFDE7B}" destId="{96559EAC-94E7-4EFE-BC63-1C2E4F0B8E18}" srcOrd="2" destOrd="0" parTransId="{052C4016-602A-465E-BA7B-2FDB449FE8E8}" sibTransId="{0CA7AEBB-6E3C-40DB-B31B-891DF89D6FA5}"/>
    <dgm:cxn modelId="{E1C32DB7-D35C-4FED-9AAF-4D24083916E4}" srcId="{A662515F-A3FC-4570-9F5A-58AB46EFDE7B}" destId="{51DB9982-D113-4079-A6C1-35EB104361D0}" srcOrd="0" destOrd="0" parTransId="{CFAED6AC-6B3F-4159-8E1B-ED25D4E99E19}" sibTransId="{94D72A2B-A3CB-48B0-93DD-CEC21FBD525A}"/>
    <dgm:cxn modelId="{9CC5DFC2-AF72-48AE-AC46-0961C233FA55}" srcId="{A662515F-A3FC-4570-9F5A-58AB46EFDE7B}" destId="{DB0FAF37-A11B-4DB3-B5E5-402FFD31FF97}" srcOrd="1" destOrd="0" parTransId="{DB9228CE-693B-4EEA-9294-6A22A13A1E22}" sibTransId="{C13C9D07-DDD7-4561-8951-4F7C27663235}"/>
    <dgm:cxn modelId="{3F9B45EB-B2F0-4B62-8F12-7856565EEFC6}" type="presParOf" srcId="{5934A614-2298-4FA2-8B85-0E8BE888AFA6}" destId="{E40DCF5E-E544-4FD4-8DA0-55520B034117}" srcOrd="0" destOrd="0" presId="urn:microsoft.com/office/officeart/2005/8/layout/hChevron3"/>
    <dgm:cxn modelId="{7BC35A92-0F9F-4337-9488-DCEE99E354B6}" type="presParOf" srcId="{5934A614-2298-4FA2-8B85-0E8BE888AFA6}" destId="{4E4CC5A7-C69B-4BAB-BF67-74B9AE50A66D}" srcOrd="1" destOrd="0" presId="urn:microsoft.com/office/officeart/2005/8/layout/hChevron3"/>
    <dgm:cxn modelId="{FF45450B-374B-4FB1-BA54-E01DE077DF9E}" type="presParOf" srcId="{5934A614-2298-4FA2-8B85-0E8BE888AFA6}" destId="{877A1466-BC7D-4437-B066-8B5B2719E188}" srcOrd="2" destOrd="0" presId="urn:microsoft.com/office/officeart/2005/8/layout/hChevron3"/>
    <dgm:cxn modelId="{F8E70AFE-D628-4552-B92D-333F04A70490}" type="presParOf" srcId="{5934A614-2298-4FA2-8B85-0E8BE888AFA6}" destId="{0F48E743-0BAD-47A5-B4AC-9AC12C5E6C51}" srcOrd="3" destOrd="0" presId="urn:microsoft.com/office/officeart/2005/8/layout/hChevron3"/>
    <dgm:cxn modelId="{E8870295-6E04-424F-A87F-B8294EA0E4A9}" type="presParOf" srcId="{5934A614-2298-4FA2-8B85-0E8BE888AFA6}" destId="{BB346D34-3E1F-4A24-9F9E-4DCA39D0DDB1}" srcOrd="4"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CE2019-D3B1-4A6C-98B6-BAF07F9C9F5C}">
      <dsp:nvSpPr>
        <dsp:cNvPr id="0" name=""/>
        <dsp:cNvSpPr/>
      </dsp:nvSpPr>
      <dsp:spPr>
        <a:xfrm>
          <a:off x="3351" y="656014"/>
          <a:ext cx="1917460" cy="1389463"/>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44500">
            <a:lnSpc>
              <a:spcPct val="90000"/>
            </a:lnSpc>
            <a:spcBef>
              <a:spcPct val="0"/>
            </a:spcBef>
            <a:spcAft>
              <a:spcPct val="15000"/>
            </a:spcAft>
            <a:buChar char="•"/>
          </a:pPr>
          <a:r>
            <a:rPr lang="en-US" sz="1000" kern="1200" dirty="0"/>
            <a:t>Entrepreneurship Training</a:t>
          </a:r>
        </a:p>
        <a:p>
          <a:pPr marL="57150" lvl="1" indent="-57150" algn="l" defTabSz="444500">
            <a:lnSpc>
              <a:spcPct val="90000"/>
            </a:lnSpc>
            <a:spcBef>
              <a:spcPct val="0"/>
            </a:spcBef>
            <a:spcAft>
              <a:spcPct val="15000"/>
            </a:spcAft>
            <a:buChar char="•"/>
          </a:pPr>
          <a:r>
            <a:rPr lang="en-US" sz="1000" kern="1200" dirty="0"/>
            <a:t>Business Plan Elaborations</a:t>
          </a:r>
        </a:p>
        <a:p>
          <a:pPr marL="57150" lvl="1" indent="-57150" algn="l" defTabSz="444500">
            <a:lnSpc>
              <a:spcPct val="90000"/>
            </a:lnSpc>
            <a:spcBef>
              <a:spcPct val="0"/>
            </a:spcBef>
            <a:spcAft>
              <a:spcPct val="15000"/>
            </a:spcAft>
            <a:buChar char="•"/>
          </a:pPr>
          <a:r>
            <a:rPr lang="en-US" sz="1000" kern="1200"/>
            <a:t>Technical Support to develop initial Business Plan</a:t>
          </a:r>
          <a:endParaRPr lang="en-US" sz="1000" kern="1200" dirty="0"/>
        </a:p>
        <a:p>
          <a:pPr marL="57150" lvl="1" indent="-57150" algn="l" defTabSz="444500">
            <a:lnSpc>
              <a:spcPct val="90000"/>
            </a:lnSpc>
            <a:spcBef>
              <a:spcPct val="0"/>
            </a:spcBef>
            <a:spcAft>
              <a:spcPct val="15000"/>
            </a:spcAft>
            <a:buChar char="•"/>
          </a:pPr>
          <a:r>
            <a:rPr lang="en-US" sz="1000" kern="1200"/>
            <a:t>Pitches and Selection for Incubation</a:t>
          </a:r>
        </a:p>
      </dsp:txBody>
      <dsp:txXfrm>
        <a:off x="35326" y="687989"/>
        <a:ext cx="1853510" cy="1027771"/>
      </dsp:txXfrm>
    </dsp:sp>
    <dsp:sp modelId="{EC791D30-435B-445D-B417-6A47E2C7F1D8}">
      <dsp:nvSpPr>
        <dsp:cNvPr id="0" name=""/>
        <dsp:cNvSpPr/>
      </dsp:nvSpPr>
      <dsp:spPr>
        <a:xfrm>
          <a:off x="780079" y="724403"/>
          <a:ext cx="2162913" cy="2162913"/>
        </a:xfrm>
        <a:prstGeom prst="leftCircularArrow">
          <a:avLst>
            <a:gd name="adj1" fmla="val 2778"/>
            <a:gd name="adj2" fmla="val 338818"/>
            <a:gd name="adj3" fmla="val 1584437"/>
            <a:gd name="adj4" fmla="val 8494597"/>
            <a:gd name="adj5" fmla="val 3241"/>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4A9C55-D668-439F-93A6-4BCD6A8E6772}">
      <dsp:nvSpPr>
        <dsp:cNvPr id="0" name=""/>
        <dsp:cNvSpPr/>
      </dsp:nvSpPr>
      <dsp:spPr>
        <a:xfrm>
          <a:off x="453384" y="1950847"/>
          <a:ext cx="1223772" cy="48665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kern="1200"/>
            <a:t>Pre-Incubation</a:t>
          </a:r>
          <a:endParaRPr lang="en-US" sz="1500" kern="1200" dirty="0"/>
        </a:p>
      </dsp:txBody>
      <dsp:txXfrm>
        <a:off x="467638" y="1965101"/>
        <a:ext cx="1195264" cy="458146"/>
      </dsp:txXfrm>
    </dsp:sp>
    <dsp:sp modelId="{9A1B8F00-FD45-4CE6-B1AE-85A23310CAC6}">
      <dsp:nvSpPr>
        <dsp:cNvPr id="0" name=""/>
        <dsp:cNvSpPr/>
      </dsp:nvSpPr>
      <dsp:spPr>
        <a:xfrm>
          <a:off x="2096458" y="659402"/>
          <a:ext cx="2027503" cy="1387658"/>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2058582"/>
              <a:satOff val="12356"/>
              <a:lumOff val="94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44500">
            <a:lnSpc>
              <a:spcPct val="90000"/>
            </a:lnSpc>
            <a:spcBef>
              <a:spcPct val="0"/>
            </a:spcBef>
            <a:spcAft>
              <a:spcPct val="15000"/>
            </a:spcAft>
            <a:buChar char="•"/>
          </a:pPr>
          <a:r>
            <a:rPr lang="en-US" sz="1000" kern="1200" dirty="0"/>
            <a:t>Hosting (Co-Workspace)</a:t>
          </a:r>
        </a:p>
        <a:p>
          <a:pPr marL="57150" lvl="1" indent="-57150" algn="l" defTabSz="444500">
            <a:lnSpc>
              <a:spcPct val="90000"/>
            </a:lnSpc>
            <a:spcBef>
              <a:spcPct val="0"/>
            </a:spcBef>
            <a:spcAft>
              <a:spcPct val="15000"/>
            </a:spcAft>
            <a:buChar char="•"/>
          </a:pPr>
          <a:r>
            <a:rPr lang="en-US" sz="1000" kern="1200"/>
            <a:t>Coachign and Mentoring</a:t>
          </a:r>
        </a:p>
        <a:p>
          <a:pPr marL="57150" lvl="1" indent="-57150" algn="l" defTabSz="444500">
            <a:lnSpc>
              <a:spcPct val="90000"/>
            </a:lnSpc>
            <a:spcBef>
              <a:spcPct val="0"/>
            </a:spcBef>
            <a:spcAft>
              <a:spcPct val="15000"/>
            </a:spcAft>
            <a:buChar char="•"/>
          </a:pPr>
          <a:r>
            <a:rPr lang="en-US" sz="1000" kern="1200"/>
            <a:t>Advance Training</a:t>
          </a:r>
        </a:p>
        <a:p>
          <a:pPr marL="57150" lvl="1" indent="-57150" algn="l" defTabSz="444500">
            <a:lnSpc>
              <a:spcPct val="90000"/>
            </a:lnSpc>
            <a:spcBef>
              <a:spcPct val="0"/>
            </a:spcBef>
            <a:spcAft>
              <a:spcPct val="15000"/>
            </a:spcAft>
            <a:buChar char="•"/>
          </a:pPr>
          <a:r>
            <a:rPr lang="en-US" sz="1000" kern="1200"/>
            <a:t>Advance Business Planning</a:t>
          </a:r>
          <a:endParaRPr lang="en-US" sz="1000" kern="1200" dirty="0"/>
        </a:p>
        <a:p>
          <a:pPr marL="57150" lvl="1" indent="-57150" algn="l" defTabSz="444500">
            <a:lnSpc>
              <a:spcPct val="90000"/>
            </a:lnSpc>
            <a:spcBef>
              <a:spcPct val="0"/>
            </a:spcBef>
            <a:spcAft>
              <a:spcPct val="15000"/>
            </a:spcAft>
            <a:buChar char="•"/>
          </a:pPr>
          <a:r>
            <a:rPr lang="en-US" sz="1000" kern="1200"/>
            <a:t>Access to Finance </a:t>
          </a:r>
        </a:p>
        <a:p>
          <a:pPr marL="57150" lvl="1" indent="-57150" algn="l" defTabSz="444500">
            <a:lnSpc>
              <a:spcPct val="90000"/>
            </a:lnSpc>
            <a:spcBef>
              <a:spcPct val="0"/>
            </a:spcBef>
            <a:spcAft>
              <a:spcPct val="15000"/>
            </a:spcAft>
            <a:buChar char="•"/>
          </a:pPr>
          <a:r>
            <a:rPr lang="en-US" sz="1000" kern="1200" dirty="0"/>
            <a:t>Business Awards</a:t>
          </a:r>
        </a:p>
      </dsp:txBody>
      <dsp:txXfrm>
        <a:off x="2128392" y="988691"/>
        <a:ext cx="1963635" cy="1026434"/>
      </dsp:txXfrm>
    </dsp:sp>
    <dsp:sp modelId="{C4825769-23F7-4B2D-9680-E73C3DAEEEB6}">
      <dsp:nvSpPr>
        <dsp:cNvPr id="0" name=""/>
        <dsp:cNvSpPr/>
      </dsp:nvSpPr>
      <dsp:spPr>
        <a:xfrm>
          <a:off x="2871141" y="-212051"/>
          <a:ext cx="2583796" cy="2583796"/>
        </a:xfrm>
        <a:prstGeom prst="circularArrow">
          <a:avLst>
            <a:gd name="adj1" fmla="val 2325"/>
            <a:gd name="adj2" fmla="val 280663"/>
            <a:gd name="adj3" fmla="val 19665995"/>
            <a:gd name="adj4" fmla="val 12697679"/>
            <a:gd name="adj5" fmla="val 2713"/>
          </a:avLst>
        </a:prstGeom>
        <a:solidFill>
          <a:schemeClr val="accent3">
            <a:hueOff val="4117163"/>
            <a:satOff val="24712"/>
            <a:lumOff val="1882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DF4986-06A0-4D53-B55D-6724F9387E25}">
      <dsp:nvSpPr>
        <dsp:cNvPr id="0" name=""/>
        <dsp:cNvSpPr/>
      </dsp:nvSpPr>
      <dsp:spPr>
        <a:xfrm>
          <a:off x="2506557" y="436503"/>
          <a:ext cx="1223772" cy="486654"/>
        </a:xfrm>
        <a:prstGeom prst="roundRect">
          <a:avLst>
            <a:gd name="adj" fmla="val 10000"/>
          </a:avLst>
        </a:prstGeom>
        <a:solidFill>
          <a:schemeClr val="accent3">
            <a:hueOff val="2058582"/>
            <a:satOff val="12356"/>
            <a:lumOff val="941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kern="1200"/>
            <a:t>Incubation</a:t>
          </a:r>
          <a:endParaRPr lang="en-US" sz="1500" kern="1200" dirty="0"/>
        </a:p>
      </dsp:txBody>
      <dsp:txXfrm>
        <a:off x="2520811" y="450757"/>
        <a:ext cx="1195264" cy="458146"/>
      </dsp:txXfrm>
    </dsp:sp>
    <dsp:sp modelId="{ED1F465A-BB8D-4B54-96FD-B6F1EAEBBC82}">
      <dsp:nvSpPr>
        <dsp:cNvPr id="0" name=""/>
        <dsp:cNvSpPr/>
      </dsp:nvSpPr>
      <dsp:spPr>
        <a:xfrm>
          <a:off x="4325106" y="626457"/>
          <a:ext cx="2141801" cy="1397628"/>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4117163"/>
              <a:satOff val="24712"/>
              <a:lumOff val="188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44500">
            <a:lnSpc>
              <a:spcPct val="90000"/>
            </a:lnSpc>
            <a:spcBef>
              <a:spcPct val="0"/>
            </a:spcBef>
            <a:spcAft>
              <a:spcPct val="15000"/>
            </a:spcAft>
            <a:buChar char="•"/>
          </a:pPr>
          <a:r>
            <a:rPr lang="en-US" sz="1000" kern="1200"/>
            <a:t>Innovation Diagnostics</a:t>
          </a:r>
        </a:p>
        <a:p>
          <a:pPr marL="57150" lvl="1" indent="-57150" algn="l" defTabSz="444500">
            <a:lnSpc>
              <a:spcPct val="90000"/>
            </a:lnSpc>
            <a:spcBef>
              <a:spcPct val="0"/>
            </a:spcBef>
            <a:spcAft>
              <a:spcPct val="15000"/>
            </a:spcAft>
            <a:buChar char="•"/>
          </a:pPr>
          <a:r>
            <a:rPr lang="en-US" sz="1000" kern="1200"/>
            <a:t>Technology Support</a:t>
          </a:r>
        </a:p>
        <a:p>
          <a:pPr marL="57150" lvl="1" indent="-57150" algn="l" defTabSz="444500">
            <a:lnSpc>
              <a:spcPct val="90000"/>
            </a:lnSpc>
            <a:spcBef>
              <a:spcPct val="0"/>
            </a:spcBef>
            <a:spcAft>
              <a:spcPct val="15000"/>
            </a:spcAft>
            <a:buChar char="•"/>
          </a:pPr>
          <a:r>
            <a:rPr lang="en-US" sz="1000" kern="1200" dirty="0"/>
            <a:t>Clustering</a:t>
          </a:r>
        </a:p>
        <a:p>
          <a:pPr marL="57150" lvl="1" indent="-57150" algn="l" defTabSz="444500">
            <a:lnSpc>
              <a:spcPct val="90000"/>
            </a:lnSpc>
            <a:spcBef>
              <a:spcPct val="0"/>
            </a:spcBef>
            <a:spcAft>
              <a:spcPct val="15000"/>
            </a:spcAft>
            <a:buChar char="•"/>
          </a:pPr>
          <a:r>
            <a:rPr lang="en-US" sz="1000" kern="1200" dirty="0"/>
            <a:t>Business Development</a:t>
          </a:r>
        </a:p>
        <a:p>
          <a:pPr marL="57150" lvl="1" indent="-57150" algn="l" defTabSz="444500">
            <a:lnSpc>
              <a:spcPct val="90000"/>
            </a:lnSpc>
            <a:spcBef>
              <a:spcPct val="0"/>
            </a:spcBef>
            <a:spcAft>
              <a:spcPct val="15000"/>
            </a:spcAft>
            <a:buChar char="•"/>
          </a:pPr>
          <a:r>
            <a:rPr lang="en-US" sz="1000" kern="1200"/>
            <a:t>Acceleration</a:t>
          </a:r>
        </a:p>
      </dsp:txBody>
      <dsp:txXfrm>
        <a:off x="4357269" y="658620"/>
        <a:ext cx="2077475" cy="1033810"/>
      </dsp:txXfrm>
    </dsp:sp>
    <dsp:sp modelId="{6354CC5F-0096-4E0A-AE8F-AEA8F096D108}">
      <dsp:nvSpPr>
        <dsp:cNvPr id="0" name=""/>
        <dsp:cNvSpPr/>
      </dsp:nvSpPr>
      <dsp:spPr>
        <a:xfrm>
          <a:off x="4834760" y="1937119"/>
          <a:ext cx="1223772" cy="486654"/>
        </a:xfrm>
        <a:prstGeom prst="roundRect">
          <a:avLst>
            <a:gd name="adj" fmla="val 10000"/>
          </a:avLst>
        </a:prstGeom>
        <a:solidFill>
          <a:schemeClr val="accent3">
            <a:hueOff val="4117163"/>
            <a:satOff val="24712"/>
            <a:lumOff val="18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kern="1200"/>
            <a:t>Post Incubation</a:t>
          </a:r>
        </a:p>
      </dsp:txBody>
      <dsp:txXfrm>
        <a:off x="4849014" y="1951373"/>
        <a:ext cx="1195264" cy="4581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0DCF5E-E544-4FD4-8DA0-55520B034117}">
      <dsp:nvSpPr>
        <dsp:cNvPr id="0" name=""/>
        <dsp:cNvSpPr/>
      </dsp:nvSpPr>
      <dsp:spPr>
        <a:xfrm>
          <a:off x="2234" y="0"/>
          <a:ext cx="2936063" cy="289146"/>
        </a:xfrm>
        <a:prstGeom prst="homePlat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Startup Creation</a:t>
          </a:r>
        </a:p>
      </dsp:txBody>
      <dsp:txXfrm>
        <a:off x="2234" y="0"/>
        <a:ext cx="2863777" cy="289146"/>
      </dsp:txXfrm>
    </dsp:sp>
    <dsp:sp modelId="{877A1466-BC7D-4437-B066-8B5B2719E188}">
      <dsp:nvSpPr>
        <dsp:cNvPr id="0" name=""/>
        <dsp:cNvSpPr/>
      </dsp:nvSpPr>
      <dsp:spPr>
        <a:xfrm>
          <a:off x="2188607" y="0"/>
          <a:ext cx="3031236" cy="289146"/>
        </a:xfrm>
        <a:prstGeom prst="chevron">
          <a:avLst/>
        </a:prstGeom>
        <a:solidFill>
          <a:schemeClr val="accent3">
            <a:hueOff val="2058582"/>
            <a:satOff val="12356"/>
            <a:lumOff val="941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a:t>Early Stage</a:t>
          </a:r>
        </a:p>
      </dsp:txBody>
      <dsp:txXfrm>
        <a:off x="2333180" y="0"/>
        <a:ext cx="2742090" cy="289146"/>
      </dsp:txXfrm>
    </dsp:sp>
    <dsp:sp modelId="{BB346D34-3E1F-4A24-9F9E-4DCA39D0DDB1}">
      <dsp:nvSpPr>
        <dsp:cNvPr id="0" name=""/>
        <dsp:cNvSpPr/>
      </dsp:nvSpPr>
      <dsp:spPr>
        <a:xfrm>
          <a:off x="4389242" y="0"/>
          <a:ext cx="2144139" cy="289146"/>
        </a:xfrm>
        <a:prstGeom prst="chevron">
          <a:avLst/>
        </a:prstGeom>
        <a:solidFill>
          <a:schemeClr val="accent3">
            <a:hueOff val="4117163"/>
            <a:satOff val="24712"/>
            <a:lumOff val="18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a:t>Expansion</a:t>
          </a:r>
        </a:p>
      </dsp:txBody>
      <dsp:txXfrm>
        <a:off x="4533815" y="0"/>
        <a:ext cx="1854993" cy="28914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48A384-6EAD-1949-AB98-537D8905BE2D}" type="datetimeFigureOut">
              <a:rPr lang="en-PK" smtClean="0"/>
              <a:t>08/07/2024</a:t>
            </a:fld>
            <a:endParaRPr lang="en-P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6628FA-49C2-5E44-ABF0-DE294B932361}" type="slidenum">
              <a:rPr lang="en-PK" smtClean="0"/>
              <a:t>‹#›</a:t>
            </a:fld>
            <a:endParaRPr lang="en-PK"/>
          </a:p>
        </p:txBody>
      </p:sp>
    </p:spTree>
    <p:extLst>
      <p:ext uri="{BB962C8B-B14F-4D97-AF65-F5344CB8AC3E}">
        <p14:creationId xmlns:p14="http://schemas.microsoft.com/office/powerpoint/2010/main" val="4161110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E76628FA-49C2-5E44-ABF0-DE294B932361}" type="slidenum">
              <a:rPr lang="en-PK" smtClean="0"/>
              <a:t>2</a:t>
            </a:fld>
            <a:endParaRPr lang="en-PK"/>
          </a:p>
        </p:txBody>
      </p:sp>
    </p:spTree>
    <p:extLst>
      <p:ext uri="{BB962C8B-B14F-4D97-AF65-F5344CB8AC3E}">
        <p14:creationId xmlns:p14="http://schemas.microsoft.com/office/powerpoint/2010/main" val="366168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76BA5CDE-C11B-234A-B5CF-E10B4D670CF9}" type="datetimeFigureOut">
              <a:rPr lang="en-PK" smtClean="0"/>
              <a:t>08/07/2024</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D596FC6B-5C00-ED45-B75E-CB7096DEA184}" type="slidenum">
              <a:rPr lang="en-PK" smtClean="0"/>
              <a:t>‹#›</a:t>
            </a:fld>
            <a:endParaRPr lang="en-PK"/>
          </a:p>
        </p:txBody>
      </p:sp>
    </p:spTree>
    <p:extLst>
      <p:ext uri="{BB962C8B-B14F-4D97-AF65-F5344CB8AC3E}">
        <p14:creationId xmlns:p14="http://schemas.microsoft.com/office/powerpoint/2010/main" val="3708202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6BA5CDE-C11B-234A-B5CF-E10B4D670CF9}" type="datetimeFigureOut">
              <a:rPr lang="en-PK" smtClean="0"/>
              <a:t>08/07/2024</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D596FC6B-5C00-ED45-B75E-CB7096DEA184}" type="slidenum">
              <a:rPr lang="en-PK" smtClean="0"/>
              <a:t>‹#›</a:t>
            </a:fld>
            <a:endParaRPr lang="en-PK"/>
          </a:p>
        </p:txBody>
      </p:sp>
    </p:spTree>
    <p:extLst>
      <p:ext uri="{BB962C8B-B14F-4D97-AF65-F5344CB8AC3E}">
        <p14:creationId xmlns:p14="http://schemas.microsoft.com/office/powerpoint/2010/main" val="3145710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6BA5CDE-C11B-234A-B5CF-E10B4D670CF9}" type="datetimeFigureOut">
              <a:rPr lang="en-PK" smtClean="0"/>
              <a:t>08/07/2024</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D596FC6B-5C00-ED45-B75E-CB7096DEA184}" type="slidenum">
              <a:rPr lang="en-PK" smtClean="0"/>
              <a:t>‹#›</a:t>
            </a:fld>
            <a:endParaRPr lang="en-PK"/>
          </a:p>
        </p:txBody>
      </p:sp>
    </p:spTree>
    <p:extLst>
      <p:ext uri="{BB962C8B-B14F-4D97-AF65-F5344CB8AC3E}">
        <p14:creationId xmlns:p14="http://schemas.microsoft.com/office/powerpoint/2010/main" val="2641629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6BA5CDE-C11B-234A-B5CF-E10B4D670CF9}" type="datetimeFigureOut">
              <a:rPr lang="en-PK" smtClean="0"/>
              <a:t>08/07/2024</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D596FC6B-5C00-ED45-B75E-CB7096DEA184}" type="slidenum">
              <a:rPr lang="en-PK" smtClean="0"/>
              <a:t>‹#›</a:t>
            </a:fld>
            <a:endParaRPr lang="en-PK"/>
          </a:p>
        </p:txBody>
      </p:sp>
    </p:spTree>
    <p:extLst>
      <p:ext uri="{BB962C8B-B14F-4D97-AF65-F5344CB8AC3E}">
        <p14:creationId xmlns:p14="http://schemas.microsoft.com/office/powerpoint/2010/main" val="1817036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6BA5CDE-C11B-234A-B5CF-E10B4D670CF9}" type="datetimeFigureOut">
              <a:rPr lang="en-PK" smtClean="0"/>
              <a:t>08/07/2024</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D596FC6B-5C00-ED45-B75E-CB7096DEA184}" type="slidenum">
              <a:rPr lang="en-PK" smtClean="0"/>
              <a:t>‹#›</a:t>
            </a:fld>
            <a:endParaRPr lang="en-PK"/>
          </a:p>
        </p:txBody>
      </p:sp>
    </p:spTree>
    <p:extLst>
      <p:ext uri="{BB962C8B-B14F-4D97-AF65-F5344CB8AC3E}">
        <p14:creationId xmlns:p14="http://schemas.microsoft.com/office/powerpoint/2010/main" val="1923403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76BA5CDE-C11B-234A-B5CF-E10B4D670CF9}" type="datetimeFigureOut">
              <a:rPr lang="en-PK" smtClean="0"/>
              <a:t>08/07/2024</a:t>
            </a:fld>
            <a:endParaRPr lang="en-PK"/>
          </a:p>
        </p:txBody>
      </p:sp>
      <p:sp>
        <p:nvSpPr>
          <p:cNvPr id="6" name="Footer Placeholder 5"/>
          <p:cNvSpPr>
            <a:spLocks noGrp="1"/>
          </p:cNvSpPr>
          <p:nvPr>
            <p:ph type="ftr" sz="quarter" idx="11"/>
          </p:nvPr>
        </p:nvSpPr>
        <p:spPr/>
        <p:txBody>
          <a:bodyPr/>
          <a:lstStyle/>
          <a:p>
            <a:endParaRPr lang="en-PK"/>
          </a:p>
        </p:txBody>
      </p:sp>
      <p:sp>
        <p:nvSpPr>
          <p:cNvPr id="7" name="Slide Number Placeholder 6"/>
          <p:cNvSpPr>
            <a:spLocks noGrp="1"/>
          </p:cNvSpPr>
          <p:nvPr>
            <p:ph type="sldNum" sz="quarter" idx="12"/>
          </p:nvPr>
        </p:nvSpPr>
        <p:spPr/>
        <p:txBody>
          <a:bodyPr/>
          <a:lstStyle/>
          <a:p>
            <a:fld id="{D596FC6B-5C00-ED45-B75E-CB7096DEA184}" type="slidenum">
              <a:rPr lang="en-PK" smtClean="0"/>
              <a:t>‹#›</a:t>
            </a:fld>
            <a:endParaRPr lang="en-PK"/>
          </a:p>
        </p:txBody>
      </p:sp>
    </p:spTree>
    <p:extLst>
      <p:ext uri="{BB962C8B-B14F-4D97-AF65-F5344CB8AC3E}">
        <p14:creationId xmlns:p14="http://schemas.microsoft.com/office/powerpoint/2010/main" val="2007452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76BA5CDE-C11B-234A-B5CF-E10B4D670CF9}" type="datetimeFigureOut">
              <a:rPr lang="en-PK" smtClean="0"/>
              <a:t>08/07/2024</a:t>
            </a:fld>
            <a:endParaRPr lang="en-PK"/>
          </a:p>
        </p:txBody>
      </p:sp>
      <p:sp>
        <p:nvSpPr>
          <p:cNvPr id="8" name="Footer Placeholder 7"/>
          <p:cNvSpPr>
            <a:spLocks noGrp="1"/>
          </p:cNvSpPr>
          <p:nvPr>
            <p:ph type="ftr" sz="quarter" idx="11"/>
          </p:nvPr>
        </p:nvSpPr>
        <p:spPr/>
        <p:txBody>
          <a:bodyPr/>
          <a:lstStyle/>
          <a:p>
            <a:endParaRPr lang="en-PK"/>
          </a:p>
        </p:txBody>
      </p:sp>
      <p:sp>
        <p:nvSpPr>
          <p:cNvPr id="9" name="Slide Number Placeholder 8"/>
          <p:cNvSpPr>
            <a:spLocks noGrp="1"/>
          </p:cNvSpPr>
          <p:nvPr>
            <p:ph type="sldNum" sz="quarter" idx="12"/>
          </p:nvPr>
        </p:nvSpPr>
        <p:spPr/>
        <p:txBody>
          <a:bodyPr/>
          <a:lstStyle/>
          <a:p>
            <a:fld id="{D596FC6B-5C00-ED45-B75E-CB7096DEA184}" type="slidenum">
              <a:rPr lang="en-PK" smtClean="0"/>
              <a:t>‹#›</a:t>
            </a:fld>
            <a:endParaRPr lang="en-PK"/>
          </a:p>
        </p:txBody>
      </p:sp>
    </p:spTree>
    <p:extLst>
      <p:ext uri="{BB962C8B-B14F-4D97-AF65-F5344CB8AC3E}">
        <p14:creationId xmlns:p14="http://schemas.microsoft.com/office/powerpoint/2010/main" val="548443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76BA5CDE-C11B-234A-B5CF-E10B4D670CF9}" type="datetimeFigureOut">
              <a:rPr lang="en-PK" smtClean="0"/>
              <a:t>08/07/2024</a:t>
            </a:fld>
            <a:endParaRPr lang="en-PK"/>
          </a:p>
        </p:txBody>
      </p:sp>
      <p:sp>
        <p:nvSpPr>
          <p:cNvPr id="4" name="Footer Placeholder 3"/>
          <p:cNvSpPr>
            <a:spLocks noGrp="1"/>
          </p:cNvSpPr>
          <p:nvPr>
            <p:ph type="ftr" sz="quarter" idx="11"/>
          </p:nvPr>
        </p:nvSpPr>
        <p:spPr/>
        <p:txBody>
          <a:bodyPr/>
          <a:lstStyle/>
          <a:p>
            <a:endParaRPr lang="en-PK"/>
          </a:p>
        </p:txBody>
      </p:sp>
      <p:sp>
        <p:nvSpPr>
          <p:cNvPr id="5" name="Slide Number Placeholder 4"/>
          <p:cNvSpPr>
            <a:spLocks noGrp="1"/>
          </p:cNvSpPr>
          <p:nvPr>
            <p:ph type="sldNum" sz="quarter" idx="12"/>
          </p:nvPr>
        </p:nvSpPr>
        <p:spPr/>
        <p:txBody>
          <a:bodyPr/>
          <a:lstStyle/>
          <a:p>
            <a:fld id="{D596FC6B-5C00-ED45-B75E-CB7096DEA184}" type="slidenum">
              <a:rPr lang="en-PK" smtClean="0"/>
              <a:t>‹#›</a:t>
            </a:fld>
            <a:endParaRPr lang="en-PK"/>
          </a:p>
        </p:txBody>
      </p:sp>
    </p:spTree>
    <p:extLst>
      <p:ext uri="{BB962C8B-B14F-4D97-AF65-F5344CB8AC3E}">
        <p14:creationId xmlns:p14="http://schemas.microsoft.com/office/powerpoint/2010/main" val="337041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BA5CDE-C11B-234A-B5CF-E10B4D670CF9}" type="datetimeFigureOut">
              <a:rPr lang="en-PK" smtClean="0"/>
              <a:t>08/07/2024</a:t>
            </a:fld>
            <a:endParaRPr lang="en-PK"/>
          </a:p>
        </p:txBody>
      </p:sp>
      <p:sp>
        <p:nvSpPr>
          <p:cNvPr id="3" name="Footer Placeholder 2"/>
          <p:cNvSpPr>
            <a:spLocks noGrp="1"/>
          </p:cNvSpPr>
          <p:nvPr>
            <p:ph type="ftr" sz="quarter" idx="11"/>
          </p:nvPr>
        </p:nvSpPr>
        <p:spPr/>
        <p:txBody>
          <a:bodyPr/>
          <a:lstStyle/>
          <a:p>
            <a:endParaRPr lang="en-PK"/>
          </a:p>
        </p:txBody>
      </p:sp>
      <p:sp>
        <p:nvSpPr>
          <p:cNvPr id="4" name="Slide Number Placeholder 3"/>
          <p:cNvSpPr>
            <a:spLocks noGrp="1"/>
          </p:cNvSpPr>
          <p:nvPr>
            <p:ph type="sldNum" sz="quarter" idx="12"/>
          </p:nvPr>
        </p:nvSpPr>
        <p:spPr/>
        <p:txBody>
          <a:bodyPr/>
          <a:lstStyle/>
          <a:p>
            <a:fld id="{D596FC6B-5C00-ED45-B75E-CB7096DEA184}" type="slidenum">
              <a:rPr lang="en-PK" smtClean="0"/>
              <a:t>‹#›</a:t>
            </a:fld>
            <a:endParaRPr lang="en-PK"/>
          </a:p>
        </p:txBody>
      </p:sp>
    </p:spTree>
    <p:extLst>
      <p:ext uri="{BB962C8B-B14F-4D97-AF65-F5344CB8AC3E}">
        <p14:creationId xmlns:p14="http://schemas.microsoft.com/office/powerpoint/2010/main" val="757419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76BA5CDE-C11B-234A-B5CF-E10B4D670CF9}" type="datetimeFigureOut">
              <a:rPr lang="en-PK" smtClean="0"/>
              <a:t>08/07/2024</a:t>
            </a:fld>
            <a:endParaRPr lang="en-PK"/>
          </a:p>
        </p:txBody>
      </p:sp>
      <p:sp>
        <p:nvSpPr>
          <p:cNvPr id="6" name="Footer Placeholder 5"/>
          <p:cNvSpPr>
            <a:spLocks noGrp="1"/>
          </p:cNvSpPr>
          <p:nvPr>
            <p:ph type="ftr" sz="quarter" idx="11"/>
          </p:nvPr>
        </p:nvSpPr>
        <p:spPr/>
        <p:txBody>
          <a:bodyPr/>
          <a:lstStyle/>
          <a:p>
            <a:endParaRPr lang="en-PK"/>
          </a:p>
        </p:txBody>
      </p:sp>
      <p:sp>
        <p:nvSpPr>
          <p:cNvPr id="7" name="Slide Number Placeholder 6"/>
          <p:cNvSpPr>
            <a:spLocks noGrp="1"/>
          </p:cNvSpPr>
          <p:nvPr>
            <p:ph type="sldNum" sz="quarter" idx="12"/>
          </p:nvPr>
        </p:nvSpPr>
        <p:spPr/>
        <p:txBody>
          <a:bodyPr/>
          <a:lstStyle/>
          <a:p>
            <a:fld id="{D596FC6B-5C00-ED45-B75E-CB7096DEA184}" type="slidenum">
              <a:rPr lang="en-PK" smtClean="0"/>
              <a:t>‹#›</a:t>
            </a:fld>
            <a:endParaRPr lang="en-PK"/>
          </a:p>
        </p:txBody>
      </p:sp>
    </p:spTree>
    <p:extLst>
      <p:ext uri="{BB962C8B-B14F-4D97-AF65-F5344CB8AC3E}">
        <p14:creationId xmlns:p14="http://schemas.microsoft.com/office/powerpoint/2010/main" val="3423821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76BA5CDE-C11B-234A-B5CF-E10B4D670CF9}" type="datetimeFigureOut">
              <a:rPr lang="en-PK" smtClean="0"/>
              <a:t>08/07/2024</a:t>
            </a:fld>
            <a:endParaRPr lang="en-PK"/>
          </a:p>
        </p:txBody>
      </p:sp>
      <p:sp>
        <p:nvSpPr>
          <p:cNvPr id="6" name="Footer Placeholder 5"/>
          <p:cNvSpPr>
            <a:spLocks noGrp="1"/>
          </p:cNvSpPr>
          <p:nvPr>
            <p:ph type="ftr" sz="quarter" idx="11"/>
          </p:nvPr>
        </p:nvSpPr>
        <p:spPr/>
        <p:txBody>
          <a:bodyPr/>
          <a:lstStyle/>
          <a:p>
            <a:endParaRPr lang="en-PK"/>
          </a:p>
        </p:txBody>
      </p:sp>
      <p:sp>
        <p:nvSpPr>
          <p:cNvPr id="7" name="Slide Number Placeholder 6"/>
          <p:cNvSpPr>
            <a:spLocks noGrp="1"/>
          </p:cNvSpPr>
          <p:nvPr>
            <p:ph type="sldNum" sz="quarter" idx="12"/>
          </p:nvPr>
        </p:nvSpPr>
        <p:spPr/>
        <p:txBody>
          <a:bodyPr/>
          <a:lstStyle/>
          <a:p>
            <a:fld id="{D596FC6B-5C00-ED45-B75E-CB7096DEA184}" type="slidenum">
              <a:rPr lang="en-PK" smtClean="0"/>
              <a:t>‹#›</a:t>
            </a:fld>
            <a:endParaRPr lang="en-PK"/>
          </a:p>
        </p:txBody>
      </p:sp>
    </p:spTree>
    <p:extLst>
      <p:ext uri="{BB962C8B-B14F-4D97-AF65-F5344CB8AC3E}">
        <p14:creationId xmlns:p14="http://schemas.microsoft.com/office/powerpoint/2010/main" val="113806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BA5CDE-C11B-234A-B5CF-E10B4D670CF9}" type="datetimeFigureOut">
              <a:rPr lang="en-PK" smtClean="0"/>
              <a:t>08/07/2024</a:t>
            </a:fld>
            <a:endParaRPr lang="en-PK"/>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K"/>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596FC6B-5C00-ED45-B75E-CB7096DEA184}" type="slidenum">
              <a:rPr lang="en-PK" smtClean="0"/>
              <a:t>‹#›</a:t>
            </a:fld>
            <a:endParaRPr lang="en-PK"/>
          </a:p>
        </p:txBody>
      </p:sp>
    </p:spTree>
    <p:extLst>
      <p:ext uri="{BB962C8B-B14F-4D97-AF65-F5344CB8AC3E}">
        <p14:creationId xmlns:p14="http://schemas.microsoft.com/office/powerpoint/2010/main" val="24450141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jp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1.png"/><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1.wdp"/><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C497725C-6431-496A-B11C-691354780D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067766-1E26-7558-9A41-D5FB5C3640FE}"/>
              </a:ext>
            </a:extLst>
          </p:cNvPr>
          <p:cNvSpPr>
            <a:spLocks noGrp="1"/>
          </p:cNvSpPr>
          <p:nvPr>
            <p:ph type="ctrTitle"/>
          </p:nvPr>
        </p:nvSpPr>
        <p:spPr>
          <a:xfrm>
            <a:off x="1140303" y="2800586"/>
            <a:ext cx="5622270" cy="1841810"/>
          </a:xfrm>
        </p:spPr>
        <p:txBody>
          <a:bodyPr anchor="t">
            <a:normAutofit/>
          </a:bodyPr>
          <a:lstStyle/>
          <a:p>
            <a:pPr algn="l"/>
            <a:r>
              <a:rPr lang="en-PK" sz="4000" spc="300" dirty="0">
                <a:latin typeface="Bernard MT Condensed" panose="02050806060905020404" pitchFamily="18" charset="77"/>
                <a:cs typeface="Phosphate Inline" panose="02000506050000020004" pitchFamily="2" charset="77"/>
              </a:rPr>
              <a:t>Future Skills Hub &amp;</a:t>
            </a:r>
            <a:r>
              <a:rPr lang="en-PK" sz="4000" spc="300" dirty="0">
                <a:solidFill>
                  <a:schemeClr val="accent1">
                    <a:lumMod val="60000"/>
                    <a:lumOff val="40000"/>
                  </a:schemeClr>
                </a:solidFill>
                <a:latin typeface="Bernard MT Condensed" panose="02050806060905020404" pitchFamily="18" charset="77"/>
                <a:cs typeface="Phosphate Inline" panose="02000506050000020004" pitchFamily="2" charset="77"/>
              </a:rPr>
              <a:t> Incubation Center</a:t>
            </a:r>
          </a:p>
        </p:txBody>
      </p:sp>
      <p:sp>
        <p:nvSpPr>
          <p:cNvPr id="3" name="Subtitle 2">
            <a:extLst>
              <a:ext uri="{FF2B5EF4-FFF2-40B4-BE49-F238E27FC236}">
                <a16:creationId xmlns:a16="http://schemas.microsoft.com/office/drawing/2014/main" id="{3A8E2C51-4D99-8383-77FA-9AE0339E8632}"/>
              </a:ext>
            </a:extLst>
          </p:cNvPr>
          <p:cNvSpPr>
            <a:spLocks noGrp="1"/>
          </p:cNvSpPr>
          <p:nvPr>
            <p:ph type="subTitle" idx="1"/>
          </p:nvPr>
        </p:nvSpPr>
        <p:spPr>
          <a:xfrm>
            <a:off x="4450339" y="4176584"/>
            <a:ext cx="2005130" cy="458381"/>
          </a:xfrm>
        </p:spPr>
        <p:txBody>
          <a:bodyPr anchor="b">
            <a:normAutofit/>
          </a:bodyPr>
          <a:lstStyle/>
          <a:p>
            <a:pPr algn="l"/>
            <a:r>
              <a:rPr lang="en-GB" sz="2000" b="1" i="1" dirty="0">
                <a:solidFill>
                  <a:schemeClr val="accent2"/>
                </a:solidFill>
                <a:latin typeface="Cavolini" panose="03000502040302020204" pitchFamily="66" charset="0"/>
                <a:cs typeface="Cavolini" panose="03000502040302020204" pitchFamily="66" charset="0"/>
              </a:rPr>
              <a:t>I</a:t>
            </a:r>
            <a:r>
              <a:rPr lang="en-PK" sz="2000" b="1" i="1" dirty="0">
                <a:solidFill>
                  <a:schemeClr val="accent2"/>
                </a:solidFill>
                <a:latin typeface="Cavolini" panose="03000502040302020204" pitchFamily="66" charset="0"/>
                <a:cs typeface="Cavolini" panose="03000502040302020204" pitchFamily="66" charset="0"/>
              </a:rPr>
              <a:t>nspire Ideas </a:t>
            </a:r>
          </a:p>
        </p:txBody>
      </p:sp>
      <p:grpSp>
        <p:nvGrpSpPr>
          <p:cNvPr id="54" name="Group 53">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48031"/>
            <a:ext cx="731521" cy="673460"/>
            <a:chOff x="3940602" y="308034"/>
            <a:chExt cx="2116791" cy="3428999"/>
          </a:xfrm>
          <a:solidFill>
            <a:schemeClr val="accent4"/>
          </a:solidFill>
        </p:grpSpPr>
        <p:sp>
          <p:nvSpPr>
            <p:cNvPr id="55" name="Rectangle 54">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Rectangle 58">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B089A89A-1E9C-4761-9DFF-53C275FBF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257770"/>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3462252"/>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oup of women in a meeting&#10;&#10;Description automatically generated">
            <a:extLst>
              <a:ext uri="{FF2B5EF4-FFF2-40B4-BE49-F238E27FC236}">
                <a16:creationId xmlns:a16="http://schemas.microsoft.com/office/drawing/2014/main" id="{EBA59363-242B-2A5C-588E-FC45992A721D}"/>
              </a:ext>
            </a:extLst>
          </p:cNvPr>
          <p:cNvPicPr>
            <a:picLocks noChangeAspect="1"/>
          </p:cNvPicPr>
          <p:nvPr/>
        </p:nvPicPr>
        <p:blipFill rotWithShape="1">
          <a:blip r:embed="rId2"/>
          <a:srcRect t="3939" r="-1" b="7658"/>
          <a:stretch/>
        </p:blipFill>
        <p:spPr>
          <a:xfrm>
            <a:off x="9480522" y="3676231"/>
            <a:ext cx="1933504" cy="1140922"/>
          </a:xfrm>
          <a:prstGeom prst="rect">
            <a:avLst/>
          </a:prstGeom>
        </p:spPr>
      </p:pic>
      <p:pic>
        <p:nvPicPr>
          <p:cNvPr id="13" name="Picture 12">
            <a:extLst>
              <a:ext uri="{FF2B5EF4-FFF2-40B4-BE49-F238E27FC236}">
                <a16:creationId xmlns:a16="http://schemas.microsoft.com/office/drawing/2014/main" id="{0ACE830E-6EA4-2FF0-8398-C05B589C45EF}"/>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1946308" y="818688"/>
            <a:ext cx="2005130" cy="1163211"/>
          </a:xfrm>
          <a:prstGeom prst="rect">
            <a:avLst/>
          </a:prstGeom>
        </p:spPr>
      </p:pic>
      <p:pic>
        <p:nvPicPr>
          <p:cNvPr id="30" name="Picture 29">
            <a:extLst>
              <a:ext uri="{FF2B5EF4-FFF2-40B4-BE49-F238E27FC236}">
                <a16:creationId xmlns:a16="http://schemas.microsoft.com/office/drawing/2014/main" id="{5CFCF399-D6D5-27EC-5761-62C8710A3887}"/>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2167125" y="5728378"/>
            <a:ext cx="2080865" cy="621867"/>
          </a:xfrm>
          <a:prstGeom prst="rect">
            <a:avLst/>
          </a:prstGeom>
        </p:spPr>
      </p:pic>
      <p:pic>
        <p:nvPicPr>
          <p:cNvPr id="34" name="Picture 33" descr="A few young women writing on paper&#10;&#10;Description automatically generated">
            <a:extLst>
              <a:ext uri="{FF2B5EF4-FFF2-40B4-BE49-F238E27FC236}">
                <a16:creationId xmlns:a16="http://schemas.microsoft.com/office/drawing/2014/main" id="{25F1D701-B667-07D4-2F9E-5A0FB9154D6C}"/>
              </a:ext>
            </a:extLst>
          </p:cNvPr>
          <p:cNvPicPr>
            <a:picLocks noChangeAspect="1"/>
          </p:cNvPicPr>
          <p:nvPr/>
        </p:nvPicPr>
        <p:blipFill rotWithShape="1">
          <a:blip r:embed="rId5"/>
          <a:srcRect r="-1" b="10221"/>
          <a:stretch/>
        </p:blipFill>
        <p:spPr>
          <a:xfrm>
            <a:off x="7225035" y="3676231"/>
            <a:ext cx="1933505" cy="1158685"/>
          </a:xfrm>
          <a:prstGeom prst="rect">
            <a:avLst/>
          </a:prstGeom>
        </p:spPr>
      </p:pic>
      <p:pic>
        <p:nvPicPr>
          <p:cNvPr id="35" name="Picture 34">
            <a:extLst>
              <a:ext uri="{FF2B5EF4-FFF2-40B4-BE49-F238E27FC236}">
                <a16:creationId xmlns:a16="http://schemas.microsoft.com/office/drawing/2014/main" id="{C6CF5687-D4D2-BF7F-7A4A-53B9CDEFB34C}"/>
              </a:ext>
            </a:extLst>
          </p:cNvPr>
          <p:cNvPicPr>
            <a:picLocks noChangeAspect="1"/>
          </p:cNvPicPr>
          <p:nvPr/>
        </p:nvPicPr>
        <p:blipFill rotWithShape="1">
          <a:blip r:embed="rId6"/>
          <a:srcRect l="1291" t="7177" r="30636" b="13439"/>
          <a:stretch/>
        </p:blipFill>
        <p:spPr>
          <a:xfrm>
            <a:off x="7225035" y="5048895"/>
            <a:ext cx="1933503" cy="1121744"/>
          </a:xfrm>
          <a:custGeom>
            <a:avLst/>
            <a:gdLst/>
            <a:ahLst/>
            <a:cxnLst/>
            <a:rect l="l" t="t" r="r" b="b"/>
            <a:pathLst>
              <a:path w="6005375" h="4196281">
                <a:moveTo>
                  <a:pt x="0" y="0"/>
                </a:moveTo>
                <a:lnTo>
                  <a:pt x="6000672" y="0"/>
                </a:lnTo>
                <a:lnTo>
                  <a:pt x="5998730" y="19709"/>
                </a:lnTo>
                <a:cubicBezTo>
                  <a:pt x="6001245" y="280059"/>
                  <a:pt x="5986415" y="540409"/>
                  <a:pt x="5999656" y="800631"/>
                </a:cubicBezTo>
                <a:cubicBezTo>
                  <a:pt x="6009855" y="1001996"/>
                  <a:pt x="6003364" y="1203233"/>
                  <a:pt x="5999656" y="1404471"/>
                </a:cubicBezTo>
                <a:cubicBezTo>
                  <a:pt x="5992506" y="1790420"/>
                  <a:pt x="6003364" y="2175860"/>
                  <a:pt x="5998730" y="2561300"/>
                </a:cubicBezTo>
                <a:cubicBezTo>
                  <a:pt x="5996744" y="2732154"/>
                  <a:pt x="5998994" y="2902754"/>
                  <a:pt x="6003364" y="3073609"/>
                </a:cubicBezTo>
                <a:cubicBezTo>
                  <a:pt x="6009720" y="3317560"/>
                  <a:pt x="5999923" y="3561638"/>
                  <a:pt x="5989197" y="3805463"/>
                </a:cubicBezTo>
                <a:cubicBezTo>
                  <a:pt x="5985594" y="3872508"/>
                  <a:pt x="5984647" y="3939633"/>
                  <a:pt x="5986348" y="4006695"/>
                </a:cubicBezTo>
                <a:lnTo>
                  <a:pt x="5997254" y="4174633"/>
                </a:lnTo>
                <a:lnTo>
                  <a:pt x="5951601" y="4176620"/>
                </a:lnTo>
                <a:cubicBezTo>
                  <a:pt x="5886702" y="4176651"/>
                  <a:pt x="5821788" y="4174749"/>
                  <a:pt x="5756905" y="4173480"/>
                </a:cubicBezTo>
                <a:cubicBezTo>
                  <a:pt x="5518559" y="4169040"/>
                  <a:pt x="5280086" y="4173480"/>
                  <a:pt x="5042247" y="4150774"/>
                </a:cubicBezTo>
                <a:cubicBezTo>
                  <a:pt x="4977618" y="4144622"/>
                  <a:pt x="4912546" y="4140690"/>
                  <a:pt x="4847600" y="4141467"/>
                </a:cubicBezTo>
                <a:cubicBezTo>
                  <a:pt x="4782655" y="4142244"/>
                  <a:pt x="4717835" y="4147730"/>
                  <a:pt x="4653713" y="4160414"/>
                </a:cubicBezTo>
                <a:cubicBezTo>
                  <a:pt x="4446571" y="4200625"/>
                  <a:pt x="4238796" y="4203162"/>
                  <a:pt x="4029497" y="4186925"/>
                </a:cubicBezTo>
                <a:cubicBezTo>
                  <a:pt x="3943621" y="4180203"/>
                  <a:pt x="3857746" y="4169040"/>
                  <a:pt x="3771489" y="4171196"/>
                </a:cubicBezTo>
                <a:cubicBezTo>
                  <a:pt x="3623585" y="4175129"/>
                  <a:pt x="3475554" y="4167137"/>
                  <a:pt x="3327523" y="4169167"/>
                </a:cubicBezTo>
                <a:cubicBezTo>
                  <a:pt x="3323528" y="4169738"/>
                  <a:pt x="3319443" y="4169205"/>
                  <a:pt x="3315727" y="4167645"/>
                </a:cubicBezTo>
                <a:cubicBezTo>
                  <a:pt x="3278941" y="4142402"/>
                  <a:pt x="3238603" y="4152169"/>
                  <a:pt x="3200549" y="4158765"/>
                </a:cubicBezTo>
                <a:cubicBezTo>
                  <a:pt x="3074082" y="4180710"/>
                  <a:pt x="2947742" y="4191492"/>
                  <a:pt x="2819246" y="4174494"/>
                </a:cubicBezTo>
                <a:cubicBezTo>
                  <a:pt x="2696546" y="4156698"/>
                  <a:pt x="2572096" y="4154478"/>
                  <a:pt x="2448851" y="4167898"/>
                </a:cubicBezTo>
                <a:cubicBezTo>
                  <a:pt x="2279383" y="4187687"/>
                  <a:pt x="2110549" y="4183501"/>
                  <a:pt x="1941462" y="4167898"/>
                </a:cubicBezTo>
                <a:cubicBezTo>
                  <a:pt x="1872837" y="4161556"/>
                  <a:pt x="1803198" y="4150774"/>
                  <a:pt x="1735208" y="4166630"/>
                </a:cubicBezTo>
                <a:cubicBezTo>
                  <a:pt x="1651489" y="4186038"/>
                  <a:pt x="1568023" y="4179695"/>
                  <a:pt x="1484050" y="4175382"/>
                </a:cubicBezTo>
                <a:cubicBezTo>
                  <a:pt x="1377752" y="4169801"/>
                  <a:pt x="1271708" y="4153692"/>
                  <a:pt x="1165029" y="4166376"/>
                </a:cubicBezTo>
                <a:cubicBezTo>
                  <a:pt x="1115685" y="4172211"/>
                  <a:pt x="1066722" y="4181471"/>
                  <a:pt x="1016744" y="4179061"/>
                </a:cubicBezTo>
                <a:cubicBezTo>
                  <a:pt x="878481" y="4172719"/>
                  <a:pt x="740344" y="4165235"/>
                  <a:pt x="601826" y="4166376"/>
                </a:cubicBezTo>
                <a:cubicBezTo>
                  <a:pt x="543857" y="4166757"/>
                  <a:pt x="486268" y="4168659"/>
                  <a:pt x="428553" y="4172845"/>
                </a:cubicBezTo>
                <a:cubicBezTo>
                  <a:pt x="320859" y="4180710"/>
                  <a:pt x="213546" y="4170055"/>
                  <a:pt x="106234" y="4166249"/>
                </a:cubicBezTo>
                <a:lnTo>
                  <a:pt x="0" y="4171008"/>
                </a:lnTo>
                <a:close/>
              </a:path>
            </a:pathLst>
          </a:custGeom>
        </p:spPr>
      </p:pic>
      <p:pic>
        <p:nvPicPr>
          <p:cNvPr id="36" name="Picture 35">
            <a:extLst>
              <a:ext uri="{FF2B5EF4-FFF2-40B4-BE49-F238E27FC236}">
                <a16:creationId xmlns:a16="http://schemas.microsoft.com/office/drawing/2014/main" id="{7ED75085-4688-EEBF-B4F3-D5D18655B20B}"/>
              </a:ext>
            </a:extLst>
          </p:cNvPr>
          <p:cNvPicPr>
            <a:picLocks noChangeAspect="1"/>
          </p:cNvPicPr>
          <p:nvPr/>
        </p:nvPicPr>
        <p:blipFill rotWithShape="1">
          <a:blip r:embed="rId7"/>
          <a:srcRect l="10509" t="14490" r="15059"/>
          <a:stretch/>
        </p:blipFill>
        <p:spPr>
          <a:xfrm>
            <a:off x="9478813" y="5048895"/>
            <a:ext cx="1933503" cy="1121744"/>
          </a:xfrm>
          <a:custGeom>
            <a:avLst/>
            <a:gdLst/>
            <a:ahLst/>
            <a:cxnLst/>
            <a:rect l="l" t="t" r="r" b="b"/>
            <a:pathLst>
              <a:path w="6006950" h="4187672">
                <a:moveTo>
                  <a:pt x="9223" y="0"/>
                </a:moveTo>
                <a:lnTo>
                  <a:pt x="6006950" y="0"/>
                </a:lnTo>
                <a:lnTo>
                  <a:pt x="6006950" y="4169490"/>
                </a:lnTo>
                <a:lnTo>
                  <a:pt x="5787907" y="4174448"/>
                </a:lnTo>
                <a:cubicBezTo>
                  <a:pt x="5713866" y="4173475"/>
                  <a:pt x="5639861" y="4169853"/>
                  <a:pt x="5566029" y="4163587"/>
                </a:cubicBezTo>
                <a:cubicBezTo>
                  <a:pt x="5458843" y="4155595"/>
                  <a:pt x="5350768" y="4144559"/>
                  <a:pt x="5244343" y="4164855"/>
                </a:cubicBezTo>
                <a:cubicBezTo>
                  <a:pt x="5127517" y="4187307"/>
                  <a:pt x="5010817" y="4187434"/>
                  <a:pt x="4892977" y="4181726"/>
                </a:cubicBezTo>
                <a:cubicBezTo>
                  <a:pt x="4792260" y="4176906"/>
                  <a:pt x="4691923" y="4151536"/>
                  <a:pt x="4590445" y="4178301"/>
                </a:cubicBezTo>
                <a:cubicBezTo>
                  <a:pt x="4580348" y="4179772"/>
                  <a:pt x="4570061" y="4179341"/>
                  <a:pt x="4560128" y="4177032"/>
                </a:cubicBezTo>
                <a:cubicBezTo>
                  <a:pt x="4449137" y="4161684"/>
                  <a:pt x="4337384" y="4174242"/>
                  <a:pt x="4226013" y="4169929"/>
                </a:cubicBezTo>
                <a:cubicBezTo>
                  <a:pt x="4174640" y="4167899"/>
                  <a:pt x="4122252" y="4169041"/>
                  <a:pt x="4071513" y="4163587"/>
                </a:cubicBezTo>
                <a:cubicBezTo>
                  <a:pt x="3955067" y="4151156"/>
                  <a:pt x="3838874" y="4144559"/>
                  <a:pt x="3723697" y="4173861"/>
                </a:cubicBezTo>
                <a:cubicBezTo>
                  <a:pt x="3690082" y="4181764"/>
                  <a:pt x="3655732" y="4186013"/>
                  <a:pt x="3621204" y="4186546"/>
                </a:cubicBezTo>
                <a:cubicBezTo>
                  <a:pt x="3508437" y="4190605"/>
                  <a:pt x="3396050" y="4182867"/>
                  <a:pt x="3283664" y="4176525"/>
                </a:cubicBezTo>
                <a:cubicBezTo>
                  <a:pt x="3205652" y="4172085"/>
                  <a:pt x="3127768" y="4162445"/>
                  <a:pt x="3049630" y="4170563"/>
                </a:cubicBezTo>
                <a:cubicBezTo>
                  <a:pt x="3004218" y="4175257"/>
                  <a:pt x="2958427" y="4175257"/>
                  <a:pt x="2913015" y="4170563"/>
                </a:cubicBezTo>
                <a:cubicBezTo>
                  <a:pt x="2829321" y="4160758"/>
                  <a:pt x="2744879" y="4158931"/>
                  <a:pt x="2660842" y="4165109"/>
                </a:cubicBezTo>
                <a:cubicBezTo>
                  <a:pt x="2535390" y="4175891"/>
                  <a:pt x="2410065" y="4184897"/>
                  <a:pt x="2284232" y="4167773"/>
                </a:cubicBezTo>
                <a:cubicBezTo>
                  <a:pt x="2212868" y="4156559"/>
                  <a:pt x="2140312" y="4155240"/>
                  <a:pt x="2068592" y="4163840"/>
                </a:cubicBezTo>
                <a:cubicBezTo>
                  <a:pt x="1897729" y="4187814"/>
                  <a:pt x="1726485" y="4180077"/>
                  <a:pt x="1555241" y="4170183"/>
                </a:cubicBezTo>
                <a:cubicBezTo>
                  <a:pt x="1440824" y="4163460"/>
                  <a:pt x="1325901" y="4151156"/>
                  <a:pt x="1211738" y="4167392"/>
                </a:cubicBezTo>
                <a:cubicBezTo>
                  <a:pt x="1066118" y="4187688"/>
                  <a:pt x="920370" y="4180965"/>
                  <a:pt x="774368" y="4175003"/>
                </a:cubicBezTo>
                <a:cubicBezTo>
                  <a:pt x="667182" y="4170563"/>
                  <a:pt x="559869" y="4157117"/>
                  <a:pt x="452430" y="4173734"/>
                </a:cubicBezTo>
                <a:cubicBezTo>
                  <a:pt x="441369" y="4175244"/>
                  <a:pt x="430117" y="4174115"/>
                  <a:pt x="419576" y="4170436"/>
                </a:cubicBezTo>
                <a:cubicBezTo>
                  <a:pt x="378807" y="4157016"/>
                  <a:pt x="335096" y="4155215"/>
                  <a:pt x="293363" y="4165236"/>
                </a:cubicBezTo>
                <a:cubicBezTo>
                  <a:pt x="216367" y="4182106"/>
                  <a:pt x="139497" y="4189463"/>
                  <a:pt x="61105" y="4174115"/>
                </a:cubicBezTo>
                <a:lnTo>
                  <a:pt x="13323" y="4171265"/>
                </a:lnTo>
                <a:lnTo>
                  <a:pt x="28554" y="3843045"/>
                </a:lnTo>
                <a:cubicBezTo>
                  <a:pt x="30457" y="3722610"/>
                  <a:pt x="27412" y="3602256"/>
                  <a:pt x="15626" y="3482187"/>
                </a:cubicBezTo>
                <a:cubicBezTo>
                  <a:pt x="-847" y="3335690"/>
                  <a:pt x="-4304" y="3188124"/>
                  <a:pt x="5296" y="3041068"/>
                </a:cubicBezTo>
                <a:cubicBezTo>
                  <a:pt x="11786" y="2956911"/>
                  <a:pt x="18539" y="2872754"/>
                  <a:pt x="22776" y="2788472"/>
                </a:cubicBezTo>
                <a:cubicBezTo>
                  <a:pt x="28180" y="2668580"/>
                  <a:pt x="25173" y="2548474"/>
                  <a:pt x="13771" y="2428964"/>
                </a:cubicBezTo>
                <a:cubicBezTo>
                  <a:pt x="4237" y="2337829"/>
                  <a:pt x="3177" y="2246070"/>
                  <a:pt x="10593" y="2154757"/>
                </a:cubicBezTo>
                <a:cubicBezTo>
                  <a:pt x="25690" y="1999286"/>
                  <a:pt x="9931" y="1843813"/>
                  <a:pt x="5032" y="1688466"/>
                </a:cubicBezTo>
                <a:cubicBezTo>
                  <a:pt x="-3577" y="1402691"/>
                  <a:pt x="20393" y="1117045"/>
                  <a:pt x="9666" y="831270"/>
                </a:cubicBezTo>
                <a:cubicBezTo>
                  <a:pt x="3841" y="689908"/>
                  <a:pt x="16420" y="548673"/>
                  <a:pt x="9666" y="407311"/>
                </a:cubicBezTo>
                <a:cubicBezTo>
                  <a:pt x="4105" y="306755"/>
                  <a:pt x="397" y="206200"/>
                  <a:pt x="4105" y="105518"/>
                </a:cubicBezTo>
                <a:cubicBezTo>
                  <a:pt x="5164" y="78059"/>
                  <a:pt x="5826" y="50473"/>
                  <a:pt x="9534" y="23396"/>
                </a:cubicBezTo>
                <a:close/>
              </a:path>
            </a:pathLst>
          </a:custGeom>
        </p:spPr>
      </p:pic>
      <p:pic>
        <p:nvPicPr>
          <p:cNvPr id="5" name="Picture 4" descr="A person standing in front of a group of people&#10;&#10;Description automatically generated">
            <a:extLst>
              <a:ext uri="{FF2B5EF4-FFF2-40B4-BE49-F238E27FC236}">
                <a16:creationId xmlns:a16="http://schemas.microsoft.com/office/drawing/2014/main" id="{CD58B088-18CB-FE1D-22A9-1A1561471082}"/>
              </a:ext>
            </a:extLst>
          </p:cNvPr>
          <p:cNvPicPr>
            <a:picLocks noChangeAspect="1"/>
          </p:cNvPicPr>
          <p:nvPr/>
        </p:nvPicPr>
        <p:blipFill rotWithShape="1">
          <a:blip r:embed="rId8"/>
          <a:srcRect t="5749" r="4207"/>
          <a:stretch/>
        </p:blipFill>
        <p:spPr>
          <a:xfrm>
            <a:off x="7222832" y="267500"/>
            <a:ext cx="4189484" cy="2748046"/>
          </a:xfrm>
          <a:prstGeom prst="rect">
            <a:avLst/>
          </a:prstGeom>
        </p:spPr>
      </p:pic>
    </p:spTree>
    <p:extLst>
      <p:ext uri="{BB962C8B-B14F-4D97-AF65-F5344CB8AC3E}">
        <p14:creationId xmlns:p14="http://schemas.microsoft.com/office/powerpoint/2010/main" val="2198151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 name="Group 30">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32" name="Freeform: Shape 31">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Rectangle 3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Diagram 3">
            <a:extLst>
              <a:ext uri="{FF2B5EF4-FFF2-40B4-BE49-F238E27FC236}">
                <a16:creationId xmlns:a16="http://schemas.microsoft.com/office/drawing/2014/main" id="{7C1033F6-657E-103C-31A0-7E13218BA459}"/>
              </a:ext>
            </a:extLst>
          </p:cNvPr>
          <p:cNvGraphicFramePr/>
          <p:nvPr>
            <p:extLst>
              <p:ext uri="{D42A27DB-BD31-4B8C-83A1-F6EECF244321}">
                <p14:modId xmlns:p14="http://schemas.microsoft.com/office/powerpoint/2010/main" val="4125182140"/>
              </p:ext>
            </p:extLst>
          </p:nvPr>
        </p:nvGraphicFramePr>
        <p:xfrm>
          <a:off x="4713898" y="3682493"/>
          <a:ext cx="6665647" cy="2699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02FEC800-5076-D0E2-6ACF-2B774E431412}"/>
              </a:ext>
            </a:extLst>
          </p:cNvPr>
          <p:cNvGraphicFramePr/>
          <p:nvPr>
            <p:extLst>
              <p:ext uri="{D42A27DB-BD31-4B8C-83A1-F6EECF244321}">
                <p14:modId xmlns:p14="http://schemas.microsoft.com/office/powerpoint/2010/main" val="3092753729"/>
              </p:ext>
            </p:extLst>
          </p:nvPr>
        </p:nvGraphicFramePr>
        <p:xfrm>
          <a:off x="4713899" y="3095566"/>
          <a:ext cx="6535616" cy="28914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Text Box 25">
            <a:extLst>
              <a:ext uri="{FF2B5EF4-FFF2-40B4-BE49-F238E27FC236}">
                <a16:creationId xmlns:a16="http://schemas.microsoft.com/office/drawing/2014/main" id="{675B6F96-FEF3-D048-E895-3A1883D5909C}"/>
              </a:ext>
            </a:extLst>
          </p:cNvPr>
          <p:cNvSpPr txBox="1">
            <a:spLocks noChangeArrowheads="1"/>
          </p:cNvSpPr>
          <p:nvPr/>
        </p:nvSpPr>
        <p:spPr bwMode="auto">
          <a:xfrm>
            <a:off x="849374" y="1082048"/>
            <a:ext cx="3531659" cy="2766148"/>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9525" algn="in">
                <a:solidFill>
                  <a:srgbClr val="212120"/>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p>
            <a:pPr defTabSz="438912">
              <a:spcAft>
                <a:spcPts val="600"/>
              </a:spcAft>
            </a:pPr>
            <a:r>
              <a:rPr lang="en-PK" sz="1600" b="1" kern="1400" dirty="0">
                <a:solidFill>
                  <a:schemeClr val="tx2">
                    <a:lumMod val="50000"/>
                    <a:lumOff val="50000"/>
                  </a:schemeClr>
                </a:solidFill>
                <a:latin typeface="Calibri" panose="020F0502020204030204" pitchFamily="34" charset="0"/>
                <a:cs typeface="Calibri" panose="020F0502020204030204" pitchFamily="34" charset="0"/>
              </a:rPr>
              <a:t>About the Future Skills Hub</a:t>
            </a:r>
          </a:p>
          <a:p>
            <a:pPr defTabSz="438912">
              <a:spcAft>
                <a:spcPts val="600"/>
              </a:spcAft>
            </a:pPr>
            <a:r>
              <a:rPr lang="en-PK" sz="1300" kern="1400" dirty="0">
                <a:latin typeface="Calibri" panose="020F0502020204030204" pitchFamily="34" charset="0"/>
                <a:cs typeface="Calibri" panose="020F0502020204030204" pitchFamily="34" charset="0"/>
              </a:rPr>
              <a:t>Welcome to Future Skills Hub, your launchpad for success. We offer a diverse range of services tailored to empower educated youth with core digital skills as well as  startups and entrepreneurs, with comprehensive business and enterpenurship skill. Our dedicated team is here to support you with web development and software solutions, ensuring you have everything you need to thrive in the competitive business landscape. Join us today and let's turn your dreams into reality.</a:t>
            </a:r>
            <a:endParaRPr lang="en-PK" sz="1300" kern="14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7" name="Text Box 28">
            <a:extLst>
              <a:ext uri="{FF2B5EF4-FFF2-40B4-BE49-F238E27FC236}">
                <a16:creationId xmlns:a16="http://schemas.microsoft.com/office/drawing/2014/main" id="{5DEA46CE-0F7B-3658-1385-71A327CEDF70}"/>
              </a:ext>
            </a:extLst>
          </p:cNvPr>
          <p:cNvSpPr txBox="1">
            <a:spLocks noChangeArrowheads="1"/>
          </p:cNvSpPr>
          <p:nvPr/>
        </p:nvSpPr>
        <p:spPr bwMode="auto">
          <a:xfrm>
            <a:off x="830366" y="3919083"/>
            <a:ext cx="3531659" cy="2058182"/>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9525" algn="in">
                <a:solidFill>
                  <a:srgbClr val="212120"/>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p>
            <a:pPr defTabSz="438912">
              <a:spcAft>
                <a:spcPts val="600"/>
              </a:spcAft>
            </a:pPr>
            <a:r>
              <a:rPr lang="en-PK" sz="1600" b="1" kern="1400" spc="96" dirty="0">
                <a:solidFill>
                  <a:schemeClr val="tx2">
                    <a:lumMod val="50000"/>
                    <a:lumOff val="50000"/>
                  </a:schemeClr>
                </a:solidFill>
                <a:latin typeface="Calibri" panose="020F0502020204030204" pitchFamily="34" charset="0"/>
                <a:cs typeface="Calibri" panose="020F0502020204030204" pitchFamily="34" charset="0"/>
              </a:rPr>
              <a:t>Our Goal</a:t>
            </a:r>
            <a:endParaRPr lang="en-PK" sz="1600" b="1" kern="1400" dirty="0">
              <a:solidFill>
                <a:schemeClr val="tx2">
                  <a:lumMod val="50000"/>
                  <a:lumOff val="50000"/>
                </a:schemeClr>
              </a:solidFill>
              <a:latin typeface="Calibri" panose="020F0502020204030204" pitchFamily="34" charset="0"/>
              <a:cs typeface="Calibri" panose="020F0502020204030204" pitchFamily="34" charset="0"/>
            </a:endParaRPr>
          </a:p>
          <a:p>
            <a:pPr defTabSz="438912">
              <a:spcAft>
                <a:spcPts val="600"/>
              </a:spcAft>
            </a:pPr>
            <a:r>
              <a:rPr lang="en-US" sz="1300" kern="1400" dirty="0">
                <a:latin typeface="Calibri" panose="020F0502020204030204" pitchFamily="34" charset="0"/>
                <a:cs typeface="Calibri" panose="020F0502020204030204" pitchFamily="34" charset="0"/>
              </a:rPr>
              <a:t>At the Future Skills Hub, our goal is to foster innovation, nurture entrepreneurship, and drive economic growth. We provide a dynamic and supportive ecosystem where aspiring entrepreneurs and startups can transform their ideas into thriving businesses. Additionally, we offer state-of-the-art training halls and conference rooms, equipped to facilitate workshops, seminars, and conferences.</a:t>
            </a:r>
            <a:endParaRPr lang="en-PK" sz="1300" kern="14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3" name="Picture 22">
            <a:extLst>
              <a:ext uri="{FF2B5EF4-FFF2-40B4-BE49-F238E27FC236}">
                <a16:creationId xmlns:a16="http://schemas.microsoft.com/office/drawing/2014/main" id="{AEA69679-0002-FF9B-0C5E-817D8C3CCB06}"/>
              </a:ext>
            </a:extLst>
          </p:cNvPr>
          <p:cNvPicPr>
            <a:picLocks noChangeAspect="1"/>
          </p:cNvPicPr>
          <p:nvPr/>
        </p:nvPicPr>
        <p:blipFill rotWithShape="1">
          <a:blip r:embed="rId13"/>
          <a:srcRect l="-11248" t="3186" r="-21654" b="-12109"/>
          <a:stretch/>
        </p:blipFill>
        <p:spPr>
          <a:xfrm>
            <a:off x="7810967" y="748400"/>
            <a:ext cx="2958654" cy="2336052"/>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24" name="Picture 23">
            <a:extLst>
              <a:ext uri="{FF2B5EF4-FFF2-40B4-BE49-F238E27FC236}">
                <a16:creationId xmlns:a16="http://schemas.microsoft.com/office/drawing/2014/main" id="{BEF722EA-8BB3-B956-FCB3-D97C5F6F7AE5}"/>
              </a:ext>
            </a:extLst>
          </p:cNvPr>
          <p:cNvPicPr>
            <a:picLocks noChangeAspect="1"/>
          </p:cNvPicPr>
          <p:nvPr/>
        </p:nvPicPr>
        <p:blipFill rotWithShape="1">
          <a:blip r:embed="rId14"/>
          <a:srcRect l="9343" r="15479"/>
          <a:stretch/>
        </p:blipFill>
        <p:spPr>
          <a:xfrm>
            <a:off x="5522967" y="643467"/>
            <a:ext cx="2024504" cy="2181288"/>
          </a:xfrm>
          <a:custGeom>
            <a:avLst/>
            <a:gdLst/>
            <a:ahLst/>
            <a:cxnLst/>
            <a:rect l="l" t="t" r="r" b="b"/>
            <a:pathLst>
              <a:path w="3997047" h="4358703">
                <a:moveTo>
                  <a:pt x="9389" y="0"/>
                </a:moveTo>
                <a:lnTo>
                  <a:pt x="3997047" y="0"/>
                </a:lnTo>
                <a:lnTo>
                  <a:pt x="3997047" y="4347477"/>
                </a:lnTo>
                <a:lnTo>
                  <a:pt x="3922844" y="4341211"/>
                </a:lnTo>
                <a:cubicBezTo>
                  <a:pt x="3821334" y="4336140"/>
                  <a:pt x="3719771" y="4340396"/>
                  <a:pt x="3618208" y="4343440"/>
                </a:cubicBezTo>
                <a:cubicBezTo>
                  <a:pt x="3488013" y="4347245"/>
                  <a:pt x="3357819" y="4358659"/>
                  <a:pt x="3227370" y="4344455"/>
                </a:cubicBezTo>
                <a:cubicBezTo>
                  <a:pt x="3152388" y="4335717"/>
                  <a:pt x="3076577" y="4336833"/>
                  <a:pt x="3001887" y="4347752"/>
                </a:cubicBezTo>
                <a:cubicBezTo>
                  <a:pt x="2932216" y="4357340"/>
                  <a:pt x="2861768" y="4360092"/>
                  <a:pt x="2791563" y="4355995"/>
                </a:cubicBezTo>
                <a:cubicBezTo>
                  <a:pt x="2658694" y="4350416"/>
                  <a:pt x="2524678" y="4346991"/>
                  <a:pt x="2391171" y="4351303"/>
                </a:cubicBezTo>
                <a:cubicBezTo>
                  <a:pt x="2185433" y="4357898"/>
                  <a:pt x="1979696" y="4363985"/>
                  <a:pt x="1773830" y="4351303"/>
                </a:cubicBezTo>
                <a:cubicBezTo>
                  <a:pt x="1620961" y="4342172"/>
                  <a:pt x="1468090" y="4341031"/>
                  <a:pt x="1315220" y="4345723"/>
                </a:cubicBezTo>
                <a:cubicBezTo>
                  <a:pt x="1162350" y="4350416"/>
                  <a:pt x="1009480" y="4359927"/>
                  <a:pt x="856610" y="4351303"/>
                </a:cubicBezTo>
                <a:cubicBezTo>
                  <a:pt x="678261" y="4341158"/>
                  <a:pt x="499913" y="4342933"/>
                  <a:pt x="321565" y="4344708"/>
                </a:cubicBezTo>
                <a:cubicBezTo>
                  <a:pt x="235449" y="4345596"/>
                  <a:pt x="149428" y="4348323"/>
                  <a:pt x="63422" y="4349686"/>
                </a:cubicBezTo>
                <a:lnTo>
                  <a:pt x="12951" y="4349060"/>
                </a:lnTo>
                <a:lnTo>
                  <a:pt x="371" y="4107346"/>
                </a:lnTo>
                <a:cubicBezTo>
                  <a:pt x="-757" y="4015610"/>
                  <a:pt x="887" y="3923810"/>
                  <a:pt x="2691" y="3832074"/>
                </a:cubicBezTo>
                <a:cubicBezTo>
                  <a:pt x="5913" y="3674244"/>
                  <a:pt x="16095" y="3516543"/>
                  <a:pt x="20090" y="3358714"/>
                </a:cubicBezTo>
                <a:cubicBezTo>
                  <a:pt x="25761" y="3131266"/>
                  <a:pt x="3336" y="2903945"/>
                  <a:pt x="10940" y="2576618"/>
                </a:cubicBezTo>
                <a:cubicBezTo>
                  <a:pt x="20219" y="2395455"/>
                  <a:pt x="14032" y="2115054"/>
                  <a:pt x="14677" y="1833500"/>
                </a:cubicBezTo>
                <a:cubicBezTo>
                  <a:pt x="15451" y="1643745"/>
                  <a:pt x="5269" y="1454247"/>
                  <a:pt x="6171" y="1264621"/>
                </a:cubicBezTo>
                <a:cubicBezTo>
                  <a:pt x="6815" y="1124998"/>
                  <a:pt x="19961" y="986016"/>
                  <a:pt x="25375" y="846777"/>
                </a:cubicBezTo>
                <a:cubicBezTo>
                  <a:pt x="30078" y="676691"/>
                  <a:pt x="25426" y="506464"/>
                  <a:pt x="11455" y="336877"/>
                </a:cubicBezTo>
                <a:cubicBezTo>
                  <a:pt x="4818" y="243154"/>
                  <a:pt x="5623" y="149366"/>
                  <a:pt x="8088" y="55563"/>
                </a:cubicBezTo>
                <a:close/>
              </a:path>
            </a:pathLst>
          </a:custGeom>
        </p:spPr>
      </p:pic>
    </p:spTree>
    <p:extLst>
      <p:ext uri="{BB962C8B-B14F-4D97-AF65-F5344CB8AC3E}">
        <p14:creationId xmlns:p14="http://schemas.microsoft.com/office/powerpoint/2010/main" val="555618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F014996-B009-A428-15B5-F8A540C20349}"/>
              </a:ext>
            </a:extLst>
          </p:cNvPr>
          <p:cNvSpPr txBox="1"/>
          <p:nvPr/>
        </p:nvSpPr>
        <p:spPr>
          <a:xfrm>
            <a:off x="595086" y="2206171"/>
            <a:ext cx="1002197" cy="369332"/>
          </a:xfrm>
          <a:prstGeom prst="rect">
            <a:avLst/>
          </a:prstGeom>
          <a:noFill/>
        </p:spPr>
        <p:txBody>
          <a:bodyPr wrap="none" rtlCol="0">
            <a:spAutoFit/>
          </a:bodyPr>
          <a:lstStyle/>
          <a:p>
            <a:r>
              <a:rPr lang="en-GB" b="1" dirty="0">
                <a:solidFill>
                  <a:schemeClr val="tx2">
                    <a:lumMod val="50000"/>
                    <a:lumOff val="50000"/>
                  </a:schemeClr>
                </a:solidFill>
                <a:effectLst/>
                <a:latin typeface="ProximaNova"/>
              </a:rPr>
              <a:t>Support </a:t>
            </a:r>
            <a:endParaRPr lang="en-GB" dirty="0">
              <a:solidFill>
                <a:schemeClr val="tx2">
                  <a:lumMod val="50000"/>
                  <a:lumOff val="50000"/>
                </a:schemeClr>
              </a:solidFill>
            </a:endParaRPr>
          </a:p>
        </p:txBody>
      </p:sp>
      <p:sp>
        <p:nvSpPr>
          <p:cNvPr id="7" name="TextBox 6">
            <a:extLst>
              <a:ext uri="{FF2B5EF4-FFF2-40B4-BE49-F238E27FC236}">
                <a16:creationId xmlns:a16="http://schemas.microsoft.com/office/drawing/2014/main" id="{D21B04A9-97A4-0F4C-BDB9-96359139EC89}"/>
              </a:ext>
            </a:extLst>
          </p:cNvPr>
          <p:cNvSpPr txBox="1"/>
          <p:nvPr/>
        </p:nvSpPr>
        <p:spPr>
          <a:xfrm>
            <a:off x="4336673" y="945440"/>
            <a:ext cx="2544465" cy="2569934"/>
          </a:xfrm>
          <a:prstGeom prst="rect">
            <a:avLst/>
          </a:prstGeom>
          <a:noFill/>
        </p:spPr>
        <p:txBody>
          <a:bodyPr wrap="square" rtlCol="0">
            <a:spAutoFit/>
          </a:bodyPr>
          <a:lstStyle/>
          <a:p>
            <a:r>
              <a:rPr lang="en-GB" b="1" dirty="0">
                <a:solidFill>
                  <a:schemeClr val="tx2">
                    <a:lumMod val="50000"/>
                    <a:lumOff val="50000"/>
                  </a:schemeClr>
                </a:solidFill>
                <a:latin typeface="Calibri" panose="020F0502020204030204" pitchFamily="34" charset="0"/>
                <a:cs typeface="Calibri" panose="020F0502020204030204" pitchFamily="34" charset="0"/>
              </a:rPr>
              <a:t>Sectors in </a:t>
            </a:r>
            <a:r>
              <a:rPr lang="en-GB" b="1" dirty="0">
                <a:solidFill>
                  <a:schemeClr val="tx2">
                    <a:lumMod val="50000"/>
                    <a:lumOff val="50000"/>
                  </a:schemeClr>
                </a:solidFill>
                <a:effectLst/>
                <a:latin typeface="Calibri" panose="020F0502020204030204" pitchFamily="34" charset="0"/>
                <a:cs typeface="Calibri" panose="020F0502020204030204" pitchFamily="34" charset="0"/>
              </a:rPr>
              <a:t> Focus </a:t>
            </a:r>
          </a:p>
          <a:p>
            <a:endParaRPr lang="en-GB" sz="1300" dirty="0">
              <a:solidFill>
                <a:schemeClr val="tx2">
                  <a:lumMod val="75000"/>
                  <a:lumOff val="25000"/>
                </a:schemeClr>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PK" sz="1300" dirty="0">
                <a:latin typeface="Calibri" panose="020F0502020204030204" pitchFamily="34" charset="0"/>
                <a:cs typeface="Calibri" panose="020F0502020204030204" pitchFamily="34" charset="0"/>
              </a:rPr>
              <a:t>Future skills/IT</a:t>
            </a:r>
          </a:p>
          <a:p>
            <a:pPr marL="285750" indent="-285750">
              <a:buFont typeface="Arial" panose="020B0604020202020204" pitchFamily="34" charset="0"/>
              <a:buChar char="•"/>
            </a:pPr>
            <a:r>
              <a:rPr lang="en-PK" sz="1300" dirty="0">
                <a:latin typeface="Calibri" panose="020F0502020204030204" pitchFamily="34" charset="0"/>
                <a:cs typeface="Calibri" panose="020F0502020204030204" pitchFamily="34" charset="0"/>
              </a:rPr>
              <a:t>Education (ECD)</a:t>
            </a:r>
          </a:p>
          <a:p>
            <a:pPr marL="285750" indent="-285750">
              <a:buFont typeface="Arial" panose="020B0604020202020204" pitchFamily="34" charset="0"/>
              <a:buChar char="•"/>
            </a:pPr>
            <a:r>
              <a:rPr lang="en-PK" sz="1300" dirty="0">
                <a:latin typeface="Calibri" panose="020F0502020204030204" pitchFamily="34" charset="0"/>
                <a:cs typeface="Calibri" panose="020F0502020204030204" pitchFamily="34" charset="0"/>
              </a:rPr>
              <a:t>Gems &amp; Jewelry </a:t>
            </a:r>
          </a:p>
          <a:p>
            <a:pPr marL="285750" indent="-285750">
              <a:buFont typeface="Arial" panose="020B0604020202020204" pitchFamily="34" charset="0"/>
              <a:buChar char="•"/>
            </a:pPr>
            <a:r>
              <a:rPr lang="en-PK" sz="1300" dirty="0">
                <a:latin typeface="Calibri" panose="020F0502020204030204" pitchFamily="34" charset="0"/>
                <a:cs typeface="Calibri" panose="020F0502020204030204" pitchFamily="34" charset="0"/>
              </a:rPr>
              <a:t>Auto-mechanics</a:t>
            </a:r>
          </a:p>
          <a:p>
            <a:pPr marL="285750" indent="-285750">
              <a:buFont typeface="Arial" panose="020B0604020202020204" pitchFamily="34" charset="0"/>
              <a:buChar char="•"/>
            </a:pPr>
            <a:r>
              <a:rPr lang="en-PK" sz="1300" dirty="0">
                <a:latin typeface="Calibri" panose="020F0502020204030204" pitchFamily="34" charset="0"/>
                <a:cs typeface="Calibri" panose="020F0502020204030204" pitchFamily="34" charset="0"/>
              </a:rPr>
              <a:t>Livestock value chains </a:t>
            </a:r>
          </a:p>
          <a:p>
            <a:pPr marL="285750" indent="-285750">
              <a:buFont typeface="Arial" panose="020B0604020202020204" pitchFamily="34" charset="0"/>
              <a:buChar char="•"/>
            </a:pPr>
            <a:r>
              <a:rPr lang="en-PK" sz="1300" dirty="0">
                <a:latin typeface="Calibri" panose="020F0502020204030204" pitchFamily="34" charset="0"/>
                <a:cs typeface="Calibri" panose="020F0502020204030204" pitchFamily="34" charset="0"/>
              </a:rPr>
              <a:t>Handicraft enterprises </a:t>
            </a:r>
          </a:p>
          <a:p>
            <a:pPr marL="285750" indent="-285750">
              <a:buFont typeface="Arial" panose="020B0604020202020204" pitchFamily="34" charset="0"/>
              <a:buChar char="•"/>
            </a:pPr>
            <a:r>
              <a:rPr lang="en-PK" sz="1300" dirty="0">
                <a:latin typeface="Calibri" panose="020F0502020204030204" pitchFamily="34" charset="0"/>
                <a:cs typeface="Calibri" panose="020F0502020204030204" pitchFamily="34" charset="0"/>
              </a:rPr>
              <a:t>Agriculture &amp; Poultery   </a:t>
            </a:r>
          </a:p>
          <a:p>
            <a:r>
              <a:rPr lang="en-PK" sz="1300" dirty="0">
                <a:latin typeface="Calibri" panose="020F0502020204030204" pitchFamily="34" charset="0"/>
                <a:cs typeface="Calibri" panose="020F0502020204030204" pitchFamily="34" charset="0"/>
              </a:rPr>
              <a:t> </a:t>
            </a:r>
          </a:p>
          <a:p>
            <a:endParaRPr lang="en-PK" sz="1300" dirty="0">
              <a:latin typeface="Calibri" panose="020F0502020204030204" pitchFamily="34" charset="0"/>
              <a:cs typeface="Calibri" panose="020F0502020204030204" pitchFamily="34" charset="0"/>
            </a:endParaRPr>
          </a:p>
          <a:p>
            <a:endParaRPr lang="en-PK" sz="1300"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331A2ECE-56D3-D7A3-77CA-1CF5B6BB8497}"/>
              </a:ext>
            </a:extLst>
          </p:cNvPr>
          <p:cNvSpPr txBox="1"/>
          <p:nvPr/>
        </p:nvSpPr>
        <p:spPr>
          <a:xfrm>
            <a:off x="4388753" y="3861124"/>
            <a:ext cx="1041375" cy="646331"/>
          </a:xfrm>
          <a:prstGeom prst="rect">
            <a:avLst/>
          </a:prstGeom>
          <a:noFill/>
        </p:spPr>
        <p:txBody>
          <a:bodyPr wrap="none" rtlCol="0">
            <a:spAutoFit/>
          </a:bodyPr>
          <a:lstStyle/>
          <a:p>
            <a:r>
              <a:rPr lang="en-GB" sz="1800" b="1" dirty="0">
                <a:solidFill>
                  <a:schemeClr val="tx2">
                    <a:lumMod val="50000"/>
                    <a:lumOff val="50000"/>
                  </a:schemeClr>
                </a:solidFill>
                <a:effectLst/>
                <a:latin typeface="ProximaNova"/>
              </a:rPr>
              <a:t>Partners </a:t>
            </a:r>
            <a:endParaRPr lang="en-GB" dirty="0">
              <a:solidFill>
                <a:schemeClr val="tx2">
                  <a:lumMod val="50000"/>
                  <a:lumOff val="50000"/>
                </a:schemeClr>
              </a:solidFill>
            </a:endParaRPr>
          </a:p>
          <a:p>
            <a:endParaRPr lang="en-PK" dirty="0">
              <a:solidFill>
                <a:schemeClr val="tx2">
                  <a:lumMod val="50000"/>
                  <a:lumOff val="50000"/>
                </a:schemeClr>
              </a:solidFill>
            </a:endParaRPr>
          </a:p>
        </p:txBody>
      </p:sp>
      <p:sp>
        <p:nvSpPr>
          <p:cNvPr id="9" name="TextBox 8">
            <a:extLst>
              <a:ext uri="{FF2B5EF4-FFF2-40B4-BE49-F238E27FC236}">
                <a16:creationId xmlns:a16="http://schemas.microsoft.com/office/drawing/2014/main" id="{C14948E8-0DDD-6748-9DDE-B4D6C5B3FF07}"/>
              </a:ext>
            </a:extLst>
          </p:cNvPr>
          <p:cNvSpPr txBox="1"/>
          <p:nvPr/>
        </p:nvSpPr>
        <p:spPr>
          <a:xfrm>
            <a:off x="8608205" y="2847743"/>
            <a:ext cx="2913226" cy="1769715"/>
          </a:xfrm>
          <a:prstGeom prst="rect">
            <a:avLst/>
          </a:prstGeom>
          <a:noFill/>
        </p:spPr>
        <p:txBody>
          <a:bodyPr wrap="square" rtlCol="0">
            <a:spAutoFit/>
          </a:bodyPr>
          <a:lstStyle/>
          <a:p>
            <a:r>
              <a:rPr lang="en-GB" b="1" dirty="0">
                <a:solidFill>
                  <a:schemeClr val="tx2">
                    <a:lumMod val="50000"/>
                    <a:lumOff val="50000"/>
                  </a:schemeClr>
                </a:solidFill>
                <a:effectLst/>
                <a:latin typeface="Calibri" panose="020F0502020204030204" pitchFamily="34" charset="0"/>
                <a:cs typeface="Calibri" panose="020F0502020204030204" pitchFamily="34" charset="0"/>
              </a:rPr>
              <a:t>Achievements</a:t>
            </a:r>
            <a:r>
              <a:rPr lang="en-GB" sz="1400" b="1" dirty="0">
                <a:solidFill>
                  <a:schemeClr val="tx2">
                    <a:lumMod val="50000"/>
                    <a:lumOff val="50000"/>
                  </a:schemeClr>
                </a:solidFill>
                <a:effectLst/>
                <a:latin typeface="Calibri" panose="020F0502020204030204" pitchFamily="34" charset="0"/>
                <a:cs typeface="Calibri" panose="020F0502020204030204" pitchFamily="34" charset="0"/>
              </a:rPr>
              <a:t> </a:t>
            </a:r>
            <a:r>
              <a:rPr lang="en-GB" sz="1400" dirty="0">
                <a:solidFill>
                  <a:schemeClr val="tx2">
                    <a:lumMod val="50000"/>
                    <a:lumOff val="50000"/>
                  </a:schemeClr>
                </a:solidFill>
                <a:effectLst/>
                <a:latin typeface="Calibri" panose="020F0502020204030204" pitchFamily="34" charset="0"/>
                <a:cs typeface="Calibri" panose="020F0502020204030204" pitchFamily="34" charset="0"/>
              </a:rPr>
              <a:t>(Since 2021)</a:t>
            </a:r>
            <a:endParaRPr lang="en-GB" sz="1400" dirty="0">
              <a:solidFill>
                <a:schemeClr val="tx2">
                  <a:lumMod val="50000"/>
                  <a:lumOff val="50000"/>
                </a:schemeClr>
              </a:solidFill>
              <a:latin typeface="Calibri" panose="020F0502020204030204" pitchFamily="34" charset="0"/>
              <a:cs typeface="Calibri" panose="020F0502020204030204" pitchFamily="34" charset="0"/>
            </a:endParaRPr>
          </a:p>
          <a:p>
            <a:endParaRPr lang="en-PK" sz="1300" dirty="0">
              <a:latin typeface="Calibri" panose="020F0502020204030204" pitchFamily="34" charset="0"/>
              <a:cs typeface="Calibri" panose="020F0502020204030204" pitchFamily="34" charset="0"/>
            </a:endParaRPr>
          </a:p>
          <a:p>
            <a:r>
              <a:rPr lang="en-GB" sz="1300" b="1" dirty="0">
                <a:latin typeface="Calibri" panose="020F0502020204030204" pitchFamily="34" charset="0"/>
                <a:cs typeface="Calibri" panose="020F0502020204030204" pitchFamily="34" charset="0"/>
              </a:rPr>
              <a:t>4100+</a:t>
            </a:r>
            <a:r>
              <a:rPr lang="en-GB" sz="1300" dirty="0">
                <a:latin typeface="Calibri" panose="020F0502020204030204" pitchFamily="34" charset="0"/>
                <a:cs typeface="Calibri" panose="020F0502020204030204" pitchFamily="34" charset="0"/>
              </a:rPr>
              <a:t> people Trained </a:t>
            </a:r>
          </a:p>
          <a:p>
            <a:r>
              <a:rPr lang="en-GB" sz="1300" b="1" dirty="0">
                <a:latin typeface="Calibri" panose="020F0502020204030204" pitchFamily="34" charset="0"/>
                <a:cs typeface="Calibri" panose="020F0502020204030204" pitchFamily="34" charset="0"/>
              </a:rPr>
              <a:t>87</a:t>
            </a:r>
            <a:r>
              <a:rPr lang="en-GB" sz="1300" b="1" dirty="0">
                <a:effectLst/>
                <a:latin typeface="Calibri" panose="020F0502020204030204" pitchFamily="34" charset="0"/>
                <a:cs typeface="Calibri" panose="020F0502020204030204" pitchFamily="34" charset="0"/>
              </a:rPr>
              <a:t>+ </a:t>
            </a:r>
            <a:r>
              <a:rPr lang="en-GB" sz="1300" dirty="0">
                <a:effectLst/>
                <a:latin typeface="Calibri" panose="020F0502020204030204" pitchFamily="34" charset="0"/>
                <a:cs typeface="Calibri" panose="020F0502020204030204" pitchFamily="34" charset="0"/>
              </a:rPr>
              <a:t>Business</a:t>
            </a:r>
            <a:r>
              <a:rPr lang="en-GB" sz="1300" b="1" dirty="0">
                <a:effectLst/>
                <a:latin typeface="Calibri" panose="020F0502020204030204" pitchFamily="34" charset="0"/>
                <a:cs typeface="Calibri" panose="020F0502020204030204" pitchFamily="34" charset="0"/>
              </a:rPr>
              <a:t> </a:t>
            </a:r>
            <a:r>
              <a:rPr lang="en-GB" sz="1300" dirty="0">
                <a:effectLst/>
                <a:latin typeface="Calibri" panose="020F0502020204030204" pitchFamily="34" charset="0"/>
                <a:cs typeface="Calibri" panose="020F0502020204030204" pitchFamily="34" charset="0"/>
              </a:rPr>
              <a:t>enterprises Created</a:t>
            </a:r>
            <a:br>
              <a:rPr lang="en-GB" sz="1300" dirty="0">
                <a:effectLst/>
                <a:latin typeface="Calibri" panose="020F0502020204030204" pitchFamily="34" charset="0"/>
                <a:cs typeface="Calibri" panose="020F0502020204030204" pitchFamily="34" charset="0"/>
              </a:rPr>
            </a:br>
            <a:r>
              <a:rPr lang="en-GB" sz="1300" b="1" dirty="0">
                <a:effectLst/>
                <a:latin typeface="Calibri" panose="020F0502020204030204" pitchFamily="34" charset="0"/>
                <a:cs typeface="Calibri" panose="020F0502020204030204" pitchFamily="34" charset="0"/>
              </a:rPr>
              <a:t>250+ </a:t>
            </a:r>
            <a:r>
              <a:rPr lang="en-GB" sz="1300" dirty="0">
                <a:effectLst/>
                <a:latin typeface="Calibri" panose="020F0502020204030204" pitchFamily="34" charset="0"/>
                <a:cs typeface="Calibri" panose="020F0502020204030204" pitchFamily="34" charset="0"/>
              </a:rPr>
              <a:t>Jobs Created</a:t>
            </a:r>
            <a:br>
              <a:rPr lang="en-GB" sz="1300" dirty="0">
                <a:effectLst/>
                <a:latin typeface="Calibri" panose="020F0502020204030204" pitchFamily="34" charset="0"/>
                <a:cs typeface="Calibri" panose="020F0502020204030204" pitchFamily="34" charset="0"/>
              </a:rPr>
            </a:br>
            <a:r>
              <a:rPr lang="en-GB" sz="1300" b="1" dirty="0">
                <a:latin typeface="Calibri" panose="020F0502020204030204" pitchFamily="34" charset="0"/>
                <a:cs typeface="Calibri" panose="020F0502020204030204" pitchFamily="34" charset="0"/>
              </a:rPr>
              <a:t>7488</a:t>
            </a:r>
            <a:r>
              <a:rPr lang="en-GB" sz="1300" b="1" dirty="0">
                <a:effectLst/>
                <a:latin typeface="Calibri" panose="020F0502020204030204" pitchFamily="34" charset="0"/>
                <a:cs typeface="Calibri" panose="020F0502020204030204" pitchFamily="34" charset="0"/>
              </a:rPr>
              <a:t>+ </a:t>
            </a:r>
            <a:r>
              <a:rPr lang="en-GB" sz="1300" dirty="0">
                <a:latin typeface="Calibri" panose="020F0502020204030204" pitchFamily="34" charset="0"/>
                <a:cs typeface="Calibri" panose="020F0502020204030204" pitchFamily="34" charset="0"/>
              </a:rPr>
              <a:t>Hour's training &amp; </a:t>
            </a:r>
            <a:r>
              <a:rPr lang="en-GB" sz="1300" dirty="0">
                <a:effectLst/>
                <a:latin typeface="Calibri" panose="020F0502020204030204" pitchFamily="34" charset="0"/>
                <a:cs typeface="Calibri" panose="020F0502020204030204" pitchFamily="34" charset="0"/>
              </a:rPr>
              <a:t>mentored</a:t>
            </a:r>
          </a:p>
          <a:p>
            <a:r>
              <a:rPr lang="en-GB" sz="1300" b="1" dirty="0">
                <a:latin typeface="Calibri" panose="020F0502020204030204" pitchFamily="34" charset="0"/>
                <a:cs typeface="Calibri" panose="020F0502020204030204" pitchFamily="34" charset="0"/>
              </a:rPr>
              <a:t>4100</a:t>
            </a:r>
            <a:r>
              <a:rPr lang="en-GB" sz="1300" b="1" dirty="0">
                <a:effectLst/>
                <a:latin typeface="Calibri" panose="020F0502020204030204" pitchFamily="34" charset="0"/>
                <a:cs typeface="Calibri" panose="020F0502020204030204" pitchFamily="34" charset="0"/>
              </a:rPr>
              <a:t>+ </a:t>
            </a:r>
            <a:r>
              <a:rPr lang="en-GB" sz="1300" dirty="0">
                <a:effectLst/>
                <a:latin typeface="Calibri" panose="020F0502020204030204" pitchFamily="34" charset="0"/>
                <a:cs typeface="Calibri" panose="020F0502020204030204" pitchFamily="34" charset="0"/>
              </a:rPr>
              <a:t>Youths Inspired</a:t>
            </a:r>
            <a:br>
              <a:rPr lang="en-GB" sz="1300" dirty="0">
                <a:effectLst/>
                <a:latin typeface="Calibri" panose="020F0502020204030204" pitchFamily="34" charset="0"/>
                <a:cs typeface="Calibri" panose="020F0502020204030204" pitchFamily="34" charset="0"/>
              </a:rPr>
            </a:br>
            <a:endParaRPr lang="en-PK" sz="1300"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09C7D7B9-27DF-9D45-69A4-44919F5DB791}"/>
              </a:ext>
            </a:extLst>
          </p:cNvPr>
          <p:cNvSpPr txBox="1"/>
          <p:nvPr/>
        </p:nvSpPr>
        <p:spPr>
          <a:xfrm>
            <a:off x="542077" y="2575503"/>
            <a:ext cx="3592601" cy="2092881"/>
          </a:xfrm>
          <a:prstGeom prst="rect">
            <a:avLst/>
          </a:prstGeom>
          <a:noFill/>
        </p:spPr>
        <p:txBody>
          <a:bodyPr wrap="square" rtlCol="0">
            <a:spAutoFit/>
          </a:bodyPr>
          <a:lstStyle/>
          <a:p>
            <a:pPr marL="342900" indent="-342900">
              <a:buFont typeface="+mj-lt"/>
              <a:buAutoNum type="arabicPeriod"/>
            </a:pPr>
            <a:r>
              <a:rPr lang="en-GB" sz="1300" dirty="0">
                <a:effectLst/>
                <a:latin typeface="Calibri" panose="020F0502020204030204" pitchFamily="34" charset="0"/>
                <a:cs typeface="Calibri" panose="020F0502020204030204" pitchFamily="34" charset="0"/>
              </a:rPr>
              <a:t>Co-Working Space with dedicated desks</a:t>
            </a:r>
            <a:endParaRPr lang="en-GB" sz="1300" dirty="0">
              <a:latin typeface="Calibri" panose="020F0502020204030204" pitchFamily="34" charset="0"/>
              <a:cs typeface="Calibri" panose="020F0502020204030204" pitchFamily="34" charset="0"/>
            </a:endParaRPr>
          </a:p>
          <a:p>
            <a:pPr marL="342900" indent="-342900">
              <a:buFont typeface="+mj-lt"/>
              <a:buAutoNum type="arabicPeriod"/>
            </a:pPr>
            <a:r>
              <a:rPr lang="en-GB" sz="1300" dirty="0">
                <a:effectLst/>
                <a:latin typeface="Calibri" panose="020F0502020204030204" pitchFamily="34" charset="0"/>
                <a:cs typeface="Calibri" panose="020F0502020204030204" pitchFamily="34" charset="0"/>
              </a:rPr>
              <a:t>High-Speed Internet Connection</a:t>
            </a:r>
          </a:p>
          <a:p>
            <a:pPr marL="342900" indent="-342900">
              <a:buFont typeface="+mj-lt"/>
              <a:buAutoNum type="arabicPeriod"/>
            </a:pPr>
            <a:r>
              <a:rPr lang="en-GB" sz="1300" dirty="0">
                <a:effectLst/>
                <a:latin typeface="Calibri" panose="020F0502020204030204" pitchFamily="34" charset="0"/>
                <a:cs typeface="Calibri" panose="020F0502020204030204" pitchFamily="34" charset="0"/>
              </a:rPr>
              <a:t>Uninterrupted Power Supply</a:t>
            </a:r>
          </a:p>
          <a:p>
            <a:pPr marL="342900" indent="-342900">
              <a:buFont typeface="+mj-lt"/>
              <a:buAutoNum type="arabicPeriod"/>
            </a:pPr>
            <a:r>
              <a:rPr lang="en-GB" sz="1300" dirty="0">
                <a:effectLst/>
                <a:latin typeface="Calibri" panose="020F0502020204030204" pitchFamily="34" charset="0"/>
                <a:cs typeface="Calibri" panose="020F0502020204030204" pitchFamily="34" charset="0"/>
              </a:rPr>
              <a:t>Legal Support</a:t>
            </a:r>
            <a:endParaRPr lang="en-GB" sz="1300" dirty="0">
              <a:latin typeface="Calibri" panose="020F0502020204030204" pitchFamily="34" charset="0"/>
              <a:cs typeface="Calibri" panose="020F0502020204030204" pitchFamily="34" charset="0"/>
            </a:endParaRPr>
          </a:p>
          <a:p>
            <a:pPr marL="342900" indent="-342900">
              <a:buFont typeface="+mj-lt"/>
              <a:buAutoNum type="arabicPeriod"/>
            </a:pPr>
            <a:r>
              <a:rPr lang="en-GB" sz="1300" dirty="0">
                <a:effectLst/>
                <a:latin typeface="Calibri" panose="020F0502020204030204" pitchFamily="34" charset="0"/>
                <a:cs typeface="Calibri" panose="020F0502020204030204" pitchFamily="34" charset="0"/>
              </a:rPr>
              <a:t>Business Advisory </a:t>
            </a:r>
            <a:endParaRPr lang="en-GB" sz="1300" dirty="0">
              <a:latin typeface="Calibri" panose="020F0502020204030204" pitchFamily="34" charset="0"/>
              <a:cs typeface="Calibri" panose="020F0502020204030204" pitchFamily="34" charset="0"/>
            </a:endParaRPr>
          </a:p>
          <a:p>
            <a:pPr marL="342900" indent="-342900">
              <a:buFont typeface="+mj-lt"/>
              <a:buAutoNum type="arabicPeriod"/>
            </a:pPr>
            <a:r>
              <a:rPr lang="en-GB" sz="1300" dirty="0">
                <a:effectLst/>
                <a:latin typeface="Calibri" panose="020F0502020204030204" pitchFamily="34" charset="0"/>
                <a:cs typeface="Calibri" panose="020F0502020204030204" pitchFamily="34" charset="0"/>
              </a:rPr>
              <a:t>Network Support</a:t>
            </a:r>
          </a:p>
          <a:p>
            <a:pPr marL="342900" indent="-342900">
              <a:buFont typeface="+mj-lt"/>
              <a:buAutoNum type="arabicPeriod"/>
            </a:pPr>
            <a:r>
              <a:rPr lang="en-GB" sz="1300" dirty="0">
                <a:effectLst/>
                <a:latin typeface="Calibri" panose="020F0502020204030204" pitchFamily="34" charset="0"/>
                <a:cs typeface="Calibri" panose="020F0502020204030204" pitchFamily="34" charset="0"/>
              </a:rPr>
              <a:t>Training and Development</a:t>
            </a:r>
            <a:endParaRPr lang="en-GB" sz="1300" dirty="0">
              <a:latin typeface="Calibri" panose="020F0502020204030204" pitchFamily="34" charset="0"/>
              <a:cs typeface="Calibri" panose="020F0502020204030204" pitchFamily="34" charset="0"/>
            </a:endParaRPr>
          </a:p>
          <a:p>
            <a:pPr marL="342900" indent="-342900">
              <a:buFont typeface="+mj-lt"/>
              <a:buAutoNum type="arabicPeriod"/>
            </a:pPr>
            <a:r>
              <a:rPr lang="en-GB" sz="1300" dirty="0">
                <a:effectLst/>
                <a:latin typeface="Calibri" panose="020F0502020204030204" pitchFamily="34" charset="0"/>
                <a:cs typeface="Calibri" panose="020F0502020204030204" pitchFamily="34" charset="0"/>
              </a:rPr>
              <a:t>Mentorship</a:t>
            </a:r>
          </a:p>
          <a:p>
            <a:pPr marL="342900" indent="-342900">
              <a:buFont typeface="+mj-lt"/>
              <a:buAutoNum type="arabicPeriod"/>
            </a:pPr>
            <a:r>
              <a:rPr lang="en-GB" sz="1300" dirty="0">
                <a:effectLst/>
                <a:latin typeface="Calibri" panose="020F0502020204030204" pitchFamily="34" charset="0"/>
                <a:cs typeface="Calibri" panose="020F0502020204030204" pitchFamily="34" charset="0"/>
              </a:rPr>
              <a:t>Access to micro-finance loan</a:t>
            </a:r>
          </a:p>
          <a:p>
            <a:pPr marL="342900" indent="-342900">
              <a:buFont typeface="+mj-lt"/>
              <a:buAutoNum type="arabicPeriod"/>
            </a:pPr>
            <a:endParaRPr lang="en-PK" sz="1300" dirty="0">
              <a:latin typeface="Calibri" panose="020F0502020204030204" pitchFamily="34" charset="0"/>
              <a:cs typeface="Calibri" panose="020F0502020204030204" pitchFamily="34" charset="0"/>
            </a:endParaRPr>
          </a:p>
        </p:txBody>
      </p:sp>
      <p:pic>
        <p:nvPicPr>
          <p:cNvPr id="12" name="Picture 11" descr="emblem blue.gif">
            <a:extLst>
              <a:ext uri="{FF2B5EF4-FFF2-40B4-BE49-F238E27FC236}">
                <a16:creationId xmlns:a16="http://schemas.microsoft.com/office/drawing/2014/main" id="{FAF16C58-7863-DB55-B894-F97802DF7EF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20593" y="4544740"/>
            <a:ext cx="716407" cy="709487"/>
          </a:xfrm>
          <a:prstGeom prst="rect">
            <a:avLst/>
          </a:prstGeom>
          <a:noFill/>
          <a:ln>
            <a:noFill/>
          </a:ln>
        </p:spPr>
      </p:pic>
      <p:pic>
        <p:nvPicPr>
          <p:cNvPr id="15" name="Picture 14">
            <a:extLst>
              <a:ext uri="{FF2B5EF4-FFF2-40B4-BE49-F238E27FC236}">
                <a16:creationId xmlns:a16="http://schemas.microsoft.com/office/drawing/2014/main" id="{F2F2ACC9-F97A-F83C-2CD8-CBCB78DCCD79}"/>
              </a:ext>
            </a:extLst>
          </p:cNvPr>
          <p:cNvPicPr>
            <a:picLocks noChangeAspect="1"/>
          </p:cNvPicPr>
          <p:nvPr/>
        </p:nvPicPr>
        <p:blipFill rotWithShape="1">
          <a:blip r:embed="rId3"/>
          <a:srcRect t="-1404" r="24539"/>
          <a:stretch/>
        </p:blipFill>
        <p:spPr>
          <a:xfrm>
            <a:off x="4134678" y="5512183"/>
            <a:ext cx="3592601" cy="646331"/>
          </a:xfrm>
          <a:prstGeom prst="rect">
            <a:avLst/>
          </a:prstGeom>
        </p:spPr>
      </p:pic>
      <p:cxnSp>
        <p:nvCxnSpPr>
          <p:cNvPr id="17" name="Straight Connector 16">
            <a:extLst>
              <a:ext uri="{FF2B5EF4-FFF2-40B4-BE49-F238E27FC236}">
                <a16:creationId xmlns:a16="http://schemas.microsoft.com/office/drawing/2014/main" id="{F95A39EA-730F-01EE-8520-B4C8D5678243}"/>
              </a:ext>
            </a:extLst>
          </p:cNvPr>
          <p:cNvCxnSpPr>
            <a:cxnSpLocks/>
          </p:cNvCxnSpPr>
          <p:nvPr/>
        </p:nvCxnSpPr>
        <p:spPr>
          <a:xfrm>
            <a:off x="8176589" y="1027906"/>
            <a:ext cx="0" cy="4948824"/>
          </a:xfrm>
          <a:prstGeom prst="line">
            <a:avLst/>
          </a:prstGeom>
        </p:spPr>
        <p:style>
          <a:lnRef idx="1">
            <a:schemeClr val="accent4"/>
          </a:lnRef>
          <a:fillRef idx="0">
            <a:schemeClr val="accent4"/>
          </a:fillRef>
          <a:effectRef idx="0">
            <a:schemeClr val="accent4"/>
          </a:effectRef>
          <a:fontRef idx="minor">
            <a:schemeClr val="tx1"/>
          </a:fontRef>
        </p:style>
      </p:cxnSp>
      <p:cxnSp>
        <p:nvCxnSpPr>
          <p:cNvPr id="19" name="Straight Connector 18">
            <a:extLst>
              <a:ext uri="{FF2B5EF4-FFF2-40B4-BE49-F238E27FC236}">
                <a16:creationId xmlns:a16="http://schemas.microsoft.com/office/drawing/2014/main" id="{1C4E8FFF-B0A7-9B50-1439-5B48C87193BA}"/>
              </a:ext>
            </a:extLst>
          </p:cNvPr>
          <p:cNvCxnSpPr>
            <a:cxnSpLocks/>
          </p:cNvCxnSpPr>
          <p:nvPr/>
        </p:nvCxnSpPr>
        <p:spPr>
          <a:xfrm>
            <a:off x="4141299" y="1140072"/>
            <a:ext cx="0" cy="4948824"/>
          </a:xfrm>
          <a:prstGeom prst="line">
            <a:avLst/>
          </a:prstGeom>
        </p:spPr>
        <p:style>
          <a:lnRef idx="1">
            <a:schemeClr val="accent4"/>
          </a:lnRef>
          <a:fillRef idx="0">
            <a:schemeClr val="accent4"/>
          </a:fillRef>
          <a:effectRef idx="0">
            <a:schemeClr val="accent4"/>
          </a:effectRef>
          <a:fontRef idx="minor">
            <a:schemeClr val="tx1"/>
          </a:fontRef>
        </p:style>
      </p:cxnSp>
      <p:pic>
        <p:nvPicPr>
          <p:cNvPr id="20" name="Picture 19">
            <a:extLst>
              <a:ext uri="{FF2B5EF4-FFF2-40B4-BE49-F238E27FC236}">
                <a16:creationId xmlns:a16="http://schemas.microsoft.com/office/drawing/2014/main" id="{B0088F5A-BBE6-3FF3-553D-0DBB367D6E21}"/>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480868" y="723186"/>
            <a:ext cx="1803427" cy="1046199"/>
          </a:xfrm>
          <a:prstGeom prst="rect">
            <a:avLst/>
          </a:prstGeom>
        </p:spPr>
      </p:pic>
      <p:pic>
        <p:nvPicPr>
          <p:cNvPr id="21" name="Picture 20">
            <a:extLst>
              <a:ext uri="{FF2B5EF4-FFF2-40B4-BE49-F238E27FC236}">
                <a16:creationId xmlns:a16="http://schemas.microsoft.com/office/drawing/2014/main" id="{ECCE4099-C5B2-76C5-073D-207091C96B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73618" y="838671"/>
            <a:ext cx="2570941" cy="1736832"/>
          </a:xfrm>
          <a:prstGeom prst="rect">
            <a:avLst/>
          </a:prstGeom>
        </p:spPr>
      </p:pic>
      <p:pic>
        <p:nvPicPr>
          <p:cNvPr id="24" name="Picture 23">
            <a:extLst>
              <a:ext uri="{FF2B5EF4-FFF2-40B4-BE49-F238E27FC236}">
                <a16:creationId xmlns:a16="http://schemas.microsoft.com/office/drawing/2014/main" id="{1645FC66-3A65-6426-0F0B-9BDE3E6F3B05}"/>
              </a:ext>
            </a:extLst>
          </p:cNvPr>
          <p:cNvPicPr>
            <a:picLocks noChangeAspect="1"/>
          </p:cNvPicPr>
          <p:nvPr/>
        </p:nvPicPr>
        <p:blipFill rotWithShape="1">
          <a:blip r:embed="rId7"/>
          <a:srcRect t="18030"/>
          <a:stretch/>
        </p:blipFill>
        <p:spPr>
          <a:xfrm>
            <a:off x="670569" y="4583046"/>
            <a:ext cx="2758977" cy="1696151"/>
          </a:xfrm>
          <a:custGeom>
            <a:avLst/>
            <a:gdLst/>
            <a:ahLst/>
            <a:cxnLst/>
            <a:rect l="l" t="t" r="r" b="b"/>
            <a:pathLst>
              <a:path w="6005375" h="4196281">
                <a:moveTo>
                  <a:pt x="0" y="0"/>
                </a:moveTo>
                <a:lnTo>
                  <a:pt x="6000672" y="0"/>
                </a:lnTo>
                <a:lnTo>
                  <a:pt x="5998730" y="19709"/>
                </a:lnTo>
                <a:cubicBezTo>
                  <a:pt x="6001245" y="280059"/>
                  <a:pt x="5986415" y="540409"/>
                  <a:pt x="5999656" y="800631"/>
                </a:cubicBezTo>
                <a:cubicBezTo>
                  <a:pt x="6009855" y="1001996"/>
                  <a:pt x="6003364" y="1203233"/>
                  <a:pt x="5999656" y="1404471"/>
                </a:cubicBezTo>
                <a:cubicBezTo>
                  <a:pt x="5992506" y="1790420"/>
                  <a:pt x="6003364" y="2175860"/>
                  <a:pt x="5998730" y="2561300"/>
                </a:cubicBezTo>
                <a:cubicBezTo>
                  <a:pt x="5996744" y="2732154"/>
                  <a:pt x="5998994" y="2902754"/>
                  <a:pt x="6003364" y="3073609"/>
                </a:cubicBezTo>
                <a:cubicBezTo>
                  <a:pt x="6009720" y="3317560"/>
                  <a:pt x="5999923" y="3561638"/>
                  <a:pt x="5989197" y="3805463"/>
                </a:cubicBezTo>
                <a:cubicBezTo>
                  <a:pt x="5985594" y="3872508"/>
                  <a:pt x="5984647" y="3939633"/>
                  <a:pt x="5986348" y="4006695"/>
                </a:cubicBezTo>
                <a:lnTo>
                  <a:pt x="5997254" y="4174633"/>
                </a:lnTo>
                <a:lnTo>
                  <a:pt x="5951601" y="4176620"/>
                </a:lnTo>
                <a:cubicBezTo>
                  <a:pt x="5886702" y="4176651"/>
                  <a:pt x="5821788" y="4174749"/>
                  <a:pt x="5756905" y="4173480"/>
                </a:cubicBezTo>
                <a:cubicBezTo>
                  <a:pt x="5518559" y="4169040"/>
                  <a:pt x="5280086" y="4173480"/>
                  <a:pt x="5042247" y="4150774"/>
                </a:cubicBezTo>
                <a:cubicBezTo>
                  <a:pt x="4977618" y="4144622"/>
                  <a:pt x="4912546" y="4140690"/>
                  <a:pt x="4847600" y="4141467"/>
                </a:cubicBezTo>
                <a:cubicBezTo>
                  <a:pt x="4782655" y="4142244"/>
                  <a:pt x="4717835" y="4147730"/>
                  <a:pt x="4653713" y="4160414"/>
                </a:cubicBezTo>
                <a:cubicBezTo>
                  <a:pt x="4446571" y="4200625"/>
                  <a:pt x="4238796" y="4203162"/>
                  <a:pt x="4029497" y="4186925"/>
                </a:cubicBezTo>
                <a:cubicBezTo>
                  <a:pt x="3943621" y="4180203"/>
                  <a:pt x="3857746" y="4169040"/>
                  <a:pt x="3771489" y="4171196"/>
                </a:cubicBezTo>
                <a:cubicBezTo>
                  <a:pt x="3623585" y="4175129"/>
                  <a:pt x="3475554" y="4167137"/>
                  <a:pt x="3327523" y="4169167"/>
                </a:cubicBezTo>
                <a:cubicBezTo>
                  <a:pt x="3323528" y="4169738"/>
                  <a:pt x="3319443" y="4169205"/>
                  <a:pt x="3315727" y="4167645"/>
                </a:cubicBezTo>
                <a:cubicBezTo>
                  <a:pt x="3278941" y="4142402"/>
                  <a:pt x="3238603" y="4152169"/>
                  <a:pt x="3200549" y="4158765"/>
                </a:cubicBezTo>
                <a:cubicBezTo>
                  <a:pt x="3074082" y="4180710"/>
                  <a:pt x="2947742" y="4191492"/>
                  <a:pt x="2819246" y="4174494"/>
                </a:cubicBezTo>
                <a:cubicBezTo>
                  <a:pt x="2696546" y="4156698"/>
                  <a:pt x="2572096" y="4154478"/>
                  <a:pt x="2448851" y="4167898"/>
                </a:cubicBezTo>
                <a:cubicBezTo>
                  <a:pt x="2279383" y="4187687"/>
                  <a:pt x="2110549" y="4183501"/>
                  <a:pt x="1941462" y="4167898"/>
                </a:cubicBezTo>
                <a:cubicBezTo>
                  <a:pt x="1872837" y="4161556"/>
                  <a:pt x="1803198" y="4150774"/>
                  <a:pt x="1735208" y="4166630"/>
                </a:cubicBezTo>
                <a:cubicBezTo>
                  <a:pt x="1651489" y="4186038"/>
                  <a:pt x="1568023" y="4179695"/>
                  <a:pt x="1484050" y="4175382"/>
                </a:cubicBezTo>
                <a:cubicBezTo>
                  <a:pt x="1377752" y="4169801"/>
                  <a:pt x="1271708" y="4153692"/>
                  <a:pt x="1165029" y="4166376"/>
                </a:cubicBezTo>
                <a:cubicBezTo>
                  <a:pt x="1115685" y="4172211"/>
                  <a:pt x="1066722" y="4181471"/>
                  <a:pt x="1016744" y="4179061"/>
                </a:cubicBezTo>
                <a:cubicBezTo>
                  <a:pt x="878481" y="4172719"/>
                  <a:pt x="740344" y="4165235"/>
                  <a:pt x="601826" y="4166376"/>
                </a:cubicBezTo>
                <a:cubicBezTo>
                  <a:pt x="543857" y="4166757"/>
                  <a:pt x="486268" y="4168659"/>
                  <a:pt x="428553" y="4172845"/>
                </a:cubicBezTo>
                <a:cubicBezTo>
                  <a:pt x="320859" y="4180710"/>
                  <a:pt x="213546" y="4170055"/>
                  <a:pt x="106234" y="4166249"/>
                </a:cubicBezTo>
                <a:lnTo>
                  <a:pt x="0" y="4171008"/>
                </a:lnTo>
                <a:close/>
              </a:path>
            </a:pathLst>
          </a:custGeom>
        </p:spPr>
      </p:pic>
      <p:pic>
        <p:nvPicPr>
          <p:cNvPr id="25" name="Picture 24" descr="A person writing on a paper&#10;&#10;Description automatically generated">
            <a:extLst>
              <a:ext uri="{FF2B5EF4-FFF2-40B4-BE49-F238E27FC236}">
                <a16:creationId xmlns:a16="http://schemas.microsoft.com/office/drawing/2014/main" id="{C264EB9C-5154-1E8D-EAB0-A094E2F156A0}"/>
              </a:ext>
            </a:extLst>
          </p:cNvPr>
          <p:cNvPicPr>
            <a:picLocks noChangeAspect="1"/>
          </p:cNvPicPr>
          <p:nvPr/>
        </p:nvPicPr>
        <p:blipFill rotWithShape="1">
          <a:blip r:embed="rId8"/>
          <a:srcRect r="-1" b="10294"/>
          <a:stretch/>
        </p:blipFill>
        <p:spPr>
          <a:xfrm>
            <a:off x="8594311" y="4561720"/>
            <a:ext cx="2666747" cy="1596794"/>
          </a:xfrm>
          <a:prstGeom prst="rect">
            <a:avLst/>
          </a:prstGeom>
        </p:spPr>
      </p:pic>
    </p:spTree>
    <p:extLst>
      <p:ext uri="{BB962C8B-B14F-4D97-AF65-F5344CB8AC3E}">
        <p14:creationId xmlns:p14="http://schemas.microsoft.com/office/powerpoint/2010/main" val="870673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F848D-DD56-BC22-4319-8BC85E4B90C1}"/>
              </a:ext>
            </a:extLst>
          </p:cNvPr>
          <p:cNvSpPr>
            <a:spLocks noGrp="1"/>
          </p:cNvSpPr>
          <p:nvPr>
            <p:ph type="title"/>
          </p:nvPr>
        </p:nvSpPr>
        <p:spPr>
          <a:xfrm>
            <a:off x="566453" y="1055846"/>
            <a:ext cx="3470405" cy="1325563"/>
          </a:xfrm>
        </p:spPr>
        <p:txBody>
          <a:bodyPr>
            <a:noAutofit/>
          </a:bodyPr>
          <a:lstStyle/>
          <a:p>
            <a:r>
              <a:rPr lang="en-PK" sz="3200" b="1" dirty="0">
                <a:solidFill>
                  <a:schemeClr val="accent1">
                    <a:lumMod val="60000"/>
                    <a:lumOff val="40000"/>
                  </a:schemeClr>
                </a:solidFill>
                <a:latin typeface="Calibri" panose="020F0502020204030204" pitchFamily="34" charset="0"/>
                <a:cs typeface="Calibri" panose="020F0502020204030204" pitchFamily="34" charset="0"/>
              </a:rPr>
              <a:t>Techchnical &amp; </a:t>
            </a:r>
            <a:br>
              <a:rPr lang="en-PK" sz="3200" b="1" dirty="0">
                <a:solidFill>
                  <a:schemeClr val="accent1">
                    <a:lumMod val="60000"/>
                    <a:lumOff val="40000"/>
                  </a:schemeClr>
                </a:solidFill>
                <a:latin typeface="Calibri" panose="020F0502020204030204" pitchFamily="34" charset="0"/>
                <a:cs typeface="Calibri" panose="020F0502020204030204" pitchFamily="34" charset="0"/>
              </a:rPr>
            </a:br>
            <a:r>
              <a:rPr lang="en-PK" sz="3200" b="1" dirty="0">
                <a:solidFill>
                  <a:schemeClr val="accent1">
                    <a:lumMod val="60000"/>
                    <a:lumOff val="40000"/>
                  </a:schemeClr>
                </a:solidFill>
                <a:latin typeface="Calibri" panose="020F0502020204030204" pitchFamily="34" charset="0"/>
                <a:cs typeface="Calibri" panose="020F0502020204030204" pitchFamily="34" charset="0"/>
              </a:rPr>
              <a:t>Vocational </a:t>
            </a:r>
            <a:br>
              <a:rPr lang="en-PK" sz="3200" b="1" dirty="0">
                <a:solidFill>
                  <a:schemeClr val="accent1">
                    <a:lumMod val="60000"/>
                    <a:lumOff val="40000"/>
                  </a:schemeClr>
                </a:solidFill>
                <a:latin typeface="Calibri" panose="020F0502020204030204" pitchFamily="34" charset="0"/>
                <a:cs typeface="Calibri" panose="020F0502020204030204" pitchFamily="34" charset="0"/>
              </a:rPr>
            </a:br>
            <a:r>
              <a:rPr lang="en-PK" sz="3200" b="1" dirty="0">
                <a:solidFill>
                  <a:schemeClr val="accent1">
                    <a:lumMod val="60000"/>
                    <a:lumOff val="40000"/>
                  </a:schemeClr>
                </a:solidFill>
                <a:latin typeface="Calibri" panose="020F0502020204030204" pitchFamily="34" charset="0"/>
                <a:cs typeface="Calibri" panose="020F0502020204030204" pitchFamily="34" charset="0"/>
              </a:rPr>
              <a:t>Trainings </a:t>
            </a:r>
          </a:p>
        </p:txBody>
      </p:sp>
      <p:sp>
        <p:nvSpPr>
          <p:cNvPr id="4" name="TextBox 3">
            <a:extLst>
              <a:ext uri="{FF2B5EF4-FFF2-40B4-BE49-F238E27FC236}">
                <a16:creationId xmlns:a16="http://schemas.microsoft.com/office/drawing/2014/main" id="{4A20A9B6-60FC-FFA8-F976-C57007241105}"/>
              </a:ext>
            </a:extLst>
          </p:cNvPr>
          <p:cNvSpPr txBox="1"/>
          <p:nvPr/>
        </p:nvSpPr>
        <p:spPr>
          <a:xfrm>
            <a:off x="598369" y="2813313"/>
            <a:ext cx="3480055" cy="3093154"/>
          </a:xfrm>
          <a:prstGeom prst="rect">
            <a:avLst/>
          </a:prstGeom>
          <a:noFill/>
        </p:spPr>
        <p:txBody>
          <a:bodyPr wrap="square" rtlCol="0">
            <a:spAutoFit/>
          </a:bodyPr>
          <a:lstStyle/>
          <a:p>
            <a:endParaRPr lang="en-GB" sz="1300" dirty="0">
              <a:effectLst/>
              <a:latin typeface="Calibri" panose="020F0502020204030204" pitchFamily="34" charset="0"/>
              <a:cs typeface="Calibri" panose="020F0502020204030204" pitchFamily="34" charset="0"/>
            </a:endParaRPr>
          </a:p>
          <a:p>
            <a:r>
              <a:rPr lang="en-GB" sz="1300" dirty="0">
                <a:effectLst/>
                <a:latin typeface="Calibri" panose="020F0502020204030204" pitchFamily="34" charset="0"/>
                <a:cs typeface="Calibri" panose="020F0502020204030204" pitchFamily="34" charset="0"/>
              </a:rPr>
              <a:t>Digital skills are vital for 21st-century economic development, enabling individuals and communities to harness technology's power, connect globally, and drive innovation. At our Future Skills Hub &amp; Incubation Centre in Kabul, Afghanistan, we're dedicated to empowering Afghan youth. Through our comprehensive Skills Development Program, we equip students with practical skills for enhanced employability and personal growth. Our hub offers a cutting-edge curriculum, expert guidance, modern facilities, industry connections, diverse course offerings, and a vibrant learning community, contributing to the nation's economic prosperity. </a:t>
            </a:r>
          </a:p>
        </p:txBody>
      </p:sp>
      <p:sp>
        <p:nvSpPr>
          <p:cNvPr id="6" name="TextBox 5">
            <a:extLst>
              <a:ext uri="{FF2B5EF4-FFF2-40B4-BE49-F238E27FC236}">
                <a16:creationId xmlns:a16="http://schemas.microsoft.com/office/drawing/2014/main" id="{7525E9CF-B3FC-9DED-DFA3-8B5461334B85}"/>
              </a:ext>
            </a:extLst>
          </p:cNvPr>
          <p:cNvSpPr txBox="1"/>
          <p:nvPr/>
        </p:nvSpPr>
        <p:spPr>
          <a:xfrm>
            <a:off x="8281027" y="3336539"/>
            <a:ext cx="3657600" cy="2954655"/>
          </a:xfrm>
          <a:prstGeom prst="rect">
            <a:avLst/>
          </a:prstGeom>
          <a:noFill/>
        </p:spPr>
        <p:txBody>
          <a:bodyPr wrap="square" rtlCol="0">
            <a:spAutoFit/>
          </a:bodyPr>
          <a:lstStyle/>
          <a:p>
            <a:endParaRPr lang="en-GB" sz="1200" dirty="0">
              <a:effectLst/>
              <a:latin typeface="Calibri" panose="020F0502020204030204" pitchFamily="34" charset="0"/>
              <a:cs typeface="Calibri" panose="020F0502020204030204" pitchFamily="34" charset="0"/>
            </a:endParaRPr>
          </a:p>
          <a:p>
            <a:r>
              <a:rPr lang="en-GB" b="1" dirty="0">
                <a:solidFill>
                  <a:schemeClr val="accent1">
                    <a:lumMod val="60000"/>
                    <a:lumOff val="40000"/>
                  </a:schemeClr>
                </a:solidFill>
                <a:effectLst/>
                <a:latin typeface="Calibri" panose="020F0502020204030204" pitchFamily="34" charset="0"/>
                <a:cs typeface="Calibri" panose="020F0502020204030204" pitchFamily="34" charset="0"/>
              </a:rPr>
              <a:t>Program Highlights </a:t>
            </a:r>
            <a:endParaRPr lang="en-GB" dirty="0">
              <a:solidFill>
                <a:schemeClr val="accent1">
                  <a:lumMod val="60000"/>
                  <a:lumOff val="40000"/>
                </a:schemeClr>
              </a:solidFill>
              <a:effectLst/>
              <a:latin typeface="Calibri" panose="020F0502020204030204" pitchFamily="34" charset="0"/>
              <a:cs typeface="Calibri" panose="020F0502020204030204" pitchFamily="34" charset="0"/>
            </a:endParaRPr>
          </a:p>
          <a:p>
            <a:endParaRPr lang="en-GB" sz="1200" dirty="0">
              <a:effectLst/>
              <a:latin typeface="Calibri" panose="020F0502020204030204" pitchFamily="34" charset="0"/>
              <a:cs typeface="Calibri" panose="020F0502020204030204" pitchFamily="34" charset="0"/>
            </a:endParaRPr>
          </a:p>
          <a:p>
            <a:r>
              <a:rPr lang="en-GB" sz="1200" b="1" dirty="0">
                <a:effectLst/>
                <a:latin typeface="Calibri" panose="020F0502020204030204" pitchFamily="34" charset="0"/>
                <a:cs typeface="Calibri" panose="020F0502020204030204" pitchFamily="34" charset="0"/>
              </a:rPr>
              <a:t>Hands-On Learning: </a:t>
            </a:r>
            <a:r>
              <a:rPr lang="en-GB" sz="1200" dirty="0">
                <a:effectLst/>
                <a:latin typeface="Calibri" panose="020F0502020204030204" pitchFamily="34" charset="0"/>
                <a:cs typeface="Calibri" panose="020F0502020204030204" pitchFamily="34" charset="0"/>
              </a:rPr>
              <a:t>Practical, experiential sessions for immediate skill application. </a:t>
            </a:r>
          </a:p>
          <a:p>
            <a:r>
              <a:rPr lang="en-GB" sz="1200" b="1" dirty="0">
                <a:effectLst/>
                <a:latin typeface="Calibri" panose="020F0502020204030204" pitchFamily="34" charset="0"/>
                <a:cs typeface="Calibri" panose="020F0502020204030204" pitchFamily="34" charset="0"/>
              </a:rPr>
              <a:t>Comprehensive Curriculum: </a:t>
            </a:r>
            <a:r>
              <a:rPr lang="en-GB" sz="1200" dirty="0">
                <a:effectLst/>
                <a:latin typeface="Calibri" panose="020F0502020204030204" pitchFamily="34" charset="0"/>
                <a:cs typeface="Calibri" panose="020F0502020204030204" pitchFamily="34" charset="0"/>
              </a:rPr>
              <a:t>Covers teaching methods, curriculum design, and more. </a:t>
            </a:r>
          </a:p>
          <a:p>
            <a:r>
              <a:rPr lang="en-GB" sz="1200" b="1" dirty="0">
                <a:effectLst/>
                <a:latin typeface="Calibri" panose="020F0502020204030204" pitchFamily="34" charset="0"/>
                <a:cs typeface="Calibri" panose="020F0502020204030204" pitchFamily="34" charset="0"/>
              </a:rPr>
              <a:t>Expert Instructors: </a:t>
            </a:r>
            <a:r>
              <a:rPr lang="en-GB" sz="1200" dirty="0">
                <a:effectLst/>
                <a:latin typeface="Calibri" panose="020F0502020204030204" pitchFamily="34" charset="0"/>
                <a:cs typeface="Calibri" panose="020F0502020204030204" pitchFamily="34" charset="0"/>
              </a:rPr>
              <a:t>Guidance from experienced educators </a:t>
            </a:r>
          </a:p>
          <a:p>
            <a:r>
              <a:rPr lang="en-GB" sz="1200" b="1" dirty="0">
                <a:effectLst/>
                <a:latin typeface="Calibri" panose="020F0502020204030204" pitchFamily="34" charset="0"/>
                <a:cs typeface="Calibri" panose="020F0502020204030204" pitchFamily="34" charset="0"/>
              </a:rPr>
              <a:t>Peer Learning: </a:t>
            </a:r>
            <a:r>
              <a:rPr lang="en-GB" sz="1200" dirty="0">
                <a:effectLst/>
                <a:latin typeface="Calibri" panose="020F0502020204030204" pitchFamily="34" charset="0"/>
                <a:cs typeface="Calibri" panose="020F0502020204030204" pitchFamily="34" charset="0"/>
              </a:rPr>
              <a:t>Collaborative environment for mutual knowledge sharing. </a:t>
            </a:r>
          </a:p>
          <a:p>
            <a:r>
              <a:rPr lang="en-GB" sz="1200" b="1" dirty="0">
                <a:effectLst/>
                <a:latin typeface="Calibri" panose="020F0502020204030204" pitchFamily="34" charset="0"/>
                <a:cs typeface="Calibri" panose="020F0502020204030204" pitchFamily="34" charset="0"/>
              </a:rPr>
              <a:t>Practical Experience: </a:t>
            </a:r>
            <a:r>
              <a:rPr lang="en-GB" sz="1200" dirty="0">
                <a:effectLst/>
                <a:latin typeface="Calibri" panose="020F0502020204030204" pitchFamily="34" charset="0"/>
                <a:cs typeface="Calibri" panose="020F0502020204030204" pitchFamily="34" charset="0"/>
              </a:rPr>
              <a:t>Develop, deliver, and refine training sessions. </a:t>
            </a:r>
          </a:p>
          <a:p>
            <a:r>
              <a:rPr lang="en-GB" sz="1200" b="1" dirty="0">
                <a:effectLst/>
                <a:latin typeface="Calibri" panose="020F0502020204030204" pitchFamily="34" charset="0"/>
                <a:cs typeface="Calibri" panose="020F0502020204030204" pitchFamily="34" charset="0"/>
              </a:rPr>
              <a:t>Certification: </a:t>
            </a:r>
            <a:r>
              <a:rPr lang="en-GB" sz="1200" dirty="0">
                <a:effectLst/>
                <a:latin typeface="Calibri" panose="020F0502020204030204" pitchFamily="34" charset="0"/>
                <a:cs typeface="Calibri" panose="020F0502020204030204" pitchFamily="34" charset="0"/>
              </a:rPr>
              <a:t>Recognizes the ability to train and mentor effectively. </a:t>
            </a:r>
          </a:p>
        </p:txBody>
      </p:sp>
      <p:pic>
        <p:nvPicPr>
          <p:cNvPr id="9" name="Picture 8">
            <a:extLst>
              <a:ext uri="{FF2B5EF4-FFF2-40B4-BE49-F238E27FC236}">
                <a16:creationId xmlns:a16="http://schemas.microsoft.com/office/drawing/2014/main" id="{E4E3DDB6-844D-ADB1-0572-D6D1963ED73A}"/>
              </a:ext>
            </a:extLst>
          </p:cNvPr>
          <p:cNvPicPr>
            <a:picLocks noChangeAspect="1"/>
          </p:cNvPicPr>
          <p:nvPr/>
        </p:nvPicPr>
        <p:blipFill rotWithShape="1">
          <a:blip r:embed="rId2"/>
          <a:srcRect t="18404"/>
          <a:stretch/>
        </p:blipFill>
        <p:spPr>
          <a:xfrm>
            <a:off x="8326155" y="1302226"/>
            <a:ext cx="3324204" cy="2034313"/>
          </a:xfrm>
          <a:prstGeom prst="rect">
            <a:avLst/>
          </a:prstGeom>
        </p:spPr>
      </p:pic>
      <p:cxnSp>
        <p:nvCxnSpPr>
          <p:cNvPr id="11" name="Straight Connector 10">
            <a:extLst>
              <a:ext uri="{FF2B5EF4-FFF2-40B4-BE49-F238E27FC236}">
                <a16:creationId xmlns:a16="http://schemas.microsoft.com/office/drawing/2014/main" id="{A74B20CA-C288-E18A-09C6-3819FD0CF8BA}"/>
              </a:ext>
            </a:extLst>
          </p:cNvPr>
          <p:cNvCxnSpPr>
            <a:cxnSpLocks/>
          </p:cNvCxnSpPr>
          <p:nvPr/>
        </p:nvCxnSpPr>
        <p:spPr>
          <a:xfrm>
            <a:off x="8176589" y="1302226"/>
            <a:ext cx="0" cy="4948824"/>
          </a:xfrm>
          <a:prstGeom prst="line">
            <a:avLst/>
          </a:prstGeom>
        </p:spPr>
        <p:style>
          <a:lnRef idx="1">
            <a:schemeClr val="accent4"/>
          </a:lnRef>
          <a:fillRef idx="0">
            <a:schemeClr val="accent4"/>
          </a:fillRef>
          <a:effectRef idx="0">
            <a:schemeClr val="accent4"/>
          </a:effectRef>
          <a:fontRef idx="minor">
            <a:schemeClr val="tx1"/>
          </a:fontRef>
        </p:style>
      </p:cxnSp>
      <p:cxnSp>
        <p:nvCxnSpPr>
          <p:cNvPr id="12" name="Straight Connector 11">
            <a:extLst>
              <a:ext uri="{FF2B5EF4-FFF2-40B4-BE49-F238E27FC236}">
                <a16:creationId xmlns:a16="http://schemas.microsoft.com/office/drawing/2014/main" id="{32D7DAB2-E2D4-A8D1-652C-827A4EE7C46B}"/>
              </a:ext>
            </a:extLst>
          </p:cNvPr>
          <p:cNvCxnSpPr>
            <a:cxnSpLocks/>
          </p:cNvCxnSpPr>
          <p:nvPr/>
        </p:nvCxnSpPr>
        <p:spPr>
          <a:xfrm>
            <a:off x="4141299" y="1414392"/>
            <a:ext cx="0" cy="4948824"/>
          </a:xfrm>
          <a:prstGeom prst="line">
            <a:avLst/>
          </a:prstGeom>
        </p:spPr>
        <p:style>
          <a:lnRef idx="1">
            <a:schemeClr val="accent4"/>
          </a:lnRef>
          <a:fillRef idx="0">
            <a:schemeClr val="accent4"/>
          </a:fillRef>
          <a:effectRef idx="0">
            <a:schemeClr val="accent4"/>
          </a:effectRef>
          <a:fontRef idx="minor">
            <a:schemeClr val="tx1"/>
          </a:fontRef>
        </p:style>
      </p:cxnSp>
      <p:sp>
        <p:nvSpPr>
          <p:cNvPr id="13" name="TextBox 12">
            <a:extLst>
              <a:ext uri="{FF2B5EF4-FFF2-40B4-BE49-F238E27FC236}">
                <a16:creationId xmlns:a16="http://schemas.microsoft.com/office/drawing/2014/main" id="{C4A8C340-7937-03BD-CA66-20073EAC2336}"/>
              </a:ext>
            </a:extLst>
          </p:cNvPr>
          <p:cNvSpPr txBox="1"/>
          <p:nvPr/>
        </p:nvSpPr>
        <p:spPr>
          <a:xfrm>
            <a:off x="4155474" y="1410603"/>
            <a:ext cx="3916677" cy="3170099"/>
          </a:xfrm>
          <a:prstGeom prst="rect">
            <a:avLst/>
          </a:prstGeom>
          <a:noFill/>
        </p:spPr>
        <p:txBody>
          <a:bodyPr wrap="square" rtlCol="0">
            <a:spAutoFit/>
          </a:bodyPr>
          <a:lstStyle/>
          <a:p>
            <a:r>
              <a:rPr lang="en-GB" b="1" dirty="0">
                <a:solidFill>
                  <a:schemeClr val="accent1">
                    <a:lumMod val="60000"/>
                    <a:lumOff val="40000"/>
                  </a:schemeClr>
                </a:solidFill>
                <a:effectLst/>
                <a:latin typeface="Calibri" panose="020F0502020204030204" pitchFamily="34" charset="0"/>
                <a:cs typeface="Calibri" panose="020F0502020204030204" pitchFamily="34" charset="0"/>
              </a:rPr>
              <a:t>Our Course </a:t>
            </a:r>
            <a:r>
              <a:rPr lang="en-GB" b="1" dirty="0">
                <a:solidFill>
                  <a:schemeClr val="accent1">
                    <a:lumMod val="60000"/>
                    <a:lumOff val="40000"/>
                  </a:schemeClr>
                </a:solidFill>
                <a:latin typeface="Calibri" panose="020F0502020204030204" pitchFamily="34" charset="0"/>
                <a:cs typeface="Calibri" panose="020F0502020204030204" pitchFamily="34" charset="0"/>
              </a:rPr>
              <a:t>O</a:t>
            </a:r>
            <a:r>
              <a:rPr lang="en-GB" b="1" dirty="0">
                <a:solidFill>
                  <a:schemeClr val="accent1">
                    <a:lumMod val="60000"/>
                    <a:lumOff val="40000"/>
                  </a:schemeClr>
                </a:solidFill>
                <a:effectLst/>
                <a:latin typeface="Calibri" panose="020F0502020204030204" pitchFamily="34" charset="0"/>
                <a:cs typeface="Calibri" panose="020F0502020204030204" pitchFamily="34" charset="0"/>
              </a:rPr>
              <a:t>fferings </a:t>
            </a:r>
            <a:r>
              <a:rPr lang="en-GB" b="1" dirty="0">
                <a:solidFill>
                  <a:schemeClr val="accent1">
                    <a:lumMod val="60000"/>
                    <a:lumOff val="40000"/>
                  </a:schemeClr>
                </a:solidFill>
                <a:latin typeface="Calibri" panose="020F0502020204030204" pitchFamily="34" charset="0"/>
                <a:cs typeface="Calibri" panose="020F0502020204030204" pitchFamily="34" charset="0"/>
              </a:rPr>
              <a:t>I</a:t>
            </a:r>
            <a:r>
              <a:rPr lang="en-GB" b="1" dirty="0">
                <a:solidFill>
                  <a:schemeClr val="accent1">
                    <a:lumMod val="60000"/>
                    <a:lumOff val="40000"/>
                  </a:schemeClr>
                </a:solidFill>
                <a:effectLst/>
                <a:latin typeface="Calibri" panose="020F0502020204030204" pitchFamily="34" charset="0"/>
                <a:cs typeface="Calibri" panose="020F0502020204030204" pitchFamily="34" charset="0"/>
              </a:rPr>
              <a:t>nclude; </a:t>
            </a:r>
          </a:p>
          <a:p>
            <a:endParaRPr lang="en-GB" sz="1300" b="1" dirty="0">
              <a:solidFill>
                <a:schemeClr val="accent1">
                  <a:lumMod val="60000"/>
                  <a:lumOff val="40000"/>
                </a:schemeClr>
              </a:solidFill>
              <a:effectLst/>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GB" sz="1300" dirty="0">
                <a:effectLst/>
                <a:latin typeface="Calibri" panose="020F0502020204030204" pitchFamily="34" charset="0"/>
                <a:cs typeface="Calibri" panose="020F0502020204030204" pitchFamily="34" charset="0"/>
              </a:rPr>
              <a:t>Front-End and Back-End Development for web applications, </a:t>
            </a:r>
          </a:p>
          <a:p>
            <a:pPr marL="171450" indent="-171450">
              <a:buFont typeface="Arial" panose="020B0604020202020204" pitchFamily="34" charset="0"/>
              <a:buChar char="•"/>
            </a:pPr>
            <a:r>
              <a:rPr lang="en-GB" sz="1300" dirty="0">
                <a:effectLst/>
                <a:latin typeface="Calibri" panose="020F0502020204030204" pitchFamily="34" charset="0"/>
                <a:cs typeface="Calibri" panose="020F0502020204030204" pitchFamily="34" charset="0"/>
              </a:rPr>
              <a:t>Python Programming for versatile software development, </a:t>
            </a:r>
          </a:p>
          <a:p>
            <a:pPr marL="171450" indent="-171450">
              <a:buFont typeface="Arial" panose="020B0604020202020204" pitchFamily="34" charset="0"/>
              <a:buChar char="•"/>
            </a:pPr>
            <a:r>
              <a:rPr lang="en-GB" sz="1300" dirty="0">
                <a:effectLst/>
                <a:latin typeface="Calibri" panose="020F0502020204030204" pitchFamily="34" charset="0"/>
                <a:cs typeface="Calibri" panose="020F0502020204030204" pitchFamily="34" charset="0"/>
              </a:rPr>
              <a:t>Digital Marketing to thrive in the digital landscape</a:t>
            </a:r>
          </a:p>
          <a:p>
            <a:pPr marL="171450" indent="-171450">
              <a:buFont typeface="Arial" panose="020B0604020202020204" pitchFamily="34" charset="0"/>
              <a:buChar char="•"/>
            </a:pPr>
            <a:r>
              <a:rPr lang="en-GB" sz="1300" dirty="0">
                <a:effectLst/>
                <a:latin typeface="Calibri" panose="020F0502020204030204" pitchFamily="34" charset="0"/>
                <a:cs typeface="Calibri" panose="020F0502020204030204" pitchFamily="34" charset="0"/>
              </a:rPr>
              <a:t>UI/UX Design for creating user-friendly interfaces</a:t>
            </a:r>
          </a:p>
          <a:p>
            <a:pPr marL="171450" indent="-171450">
              <a:buFont typeface="Arial" panose="020B0604020202020204" pitchFamily="34" charset="0"/>
              <a:buChar char="•"/>
            </a:pPr>
            <a:r>
              <a:rPr lang="en-GB" sz="1300" dirty="0">
                <a:effectLst/>
                <a:latin typeface="Calibri" panose="020F0502020204030204" pitchFamily="34" charset="0"/>
                <a:cs typeface="Calibri" panose="020F0502020204030204" pitchFamily="34" charset="0"/>
              </a:rPr>
              <a:t>Video Editing for multimedia content production,</a:t>
            </a:r>
          </a:p>
          <a:p>
            <a:pPr marL="171450" indent="-171450">
              <a:buFont typeface="Arial" panose="020B0604020202020204" pitchFamily="34" charset="0"/>
              <a:buChar char="•"/>
            </a:pPr>
            <a:r>
              <a:rPr lang="en-GB" sz="1300" dirty="0">
                <a:effectLst/>
                <a:latin typeface="Calibri" panose="020F0502020204030204" pitchFamily="34" charset="0"/>
                <a:cs typeface="Calibri" panose="020F0502020204030204" pitchFamily="34" charset="0"/>
              </a:rPr>
              <a:t>Training of Trainers program. </a:t>
            </a:r>
          </a:p>
          <a:p>
            <a:pPr marL="171450" indent="-171450">
              <a:buFont typeface="Arial" panose="020B0604020202020204" pitchFamily="34" charset="0"/>
              <a:buChar char="•"/>
            </a:pPr>
            <a:r>
              <a:rPr lang="en-GB" sz="1300" dirty="0">
                <a:effectLst/>
                <a:latin typeface="Calibri" panose="020F0502020204030204" pitchFamily="34" charset="0"/>
                <a:cs typeface="Calibri" panose="020F0502020204030204" pitchFamily="34" charset="0"/>
              </a:rPr>
              <a:t>These courses and programs provide students with hands-on learning, expert guidance, and industry-relevant knowledge, enhancing their employability and fostering personal and professional growth </a:t>
            </a:r>
          </a:p>
          <a:p>
            <a:endParaRPr lang="en-PK" sz="1300" dirty="0">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67B99BE2-0666-4459-DBB2-4A0D65462EA2}"/>
              </a:ext>
            </a:extLst>
          </p:cNvPr>
          <p:cNvSpPr txBox="1"/>
          <p:nvPr/>
        </p:nvSpPr>
        <p:spPr>
          <a:xfrm>
            <a:off x="598370" y="2490334"/>
            <a:ext cx="2198102" cy="369332"/>
          </a:xfrm>
          <a:prstGeom prst="rect">
            <a:avLst/>
          </a:prstGeom>
          <a:noFill/>
        </p:spPr>
        <p:txBody>
          <a:bodyPr wrap="none" rtlCol="0">
            <a:spAutoFit/>
          </a:bodyPr>
          <a:lstStyle/>
          <a:p>
            <a:r>
              <a:rPr lang="en-GB" b="1" dirty="0">
                <a:solidFill>
                  <a:schemeClr val="accent1">
                    <a:lumMod val="60000"/>
                    <a:lumOff val="40000"/>
                  </a:schemeClr>
                </a:solidFill>
                <a:effectLst/>
                <a:latin typeface="Calibri" panose="020F0502020204030204" pitchFamily="34" charset="0"/>
                <a:cs typeface="Calibri" panose="020F0502020204030204" pitchFamily="34" charset="0"/>
              </a:rPr>
              <a:t>Digital Skills Training </a:t>
            </a:r>
            <a:endParaRPr lang="en-PK" b="1" dirty="0">
              <a:solidFill>
                <a:schemeClr val="accent1">
                  <a:lumMod val="60000"/>
                  <a:lumOff val="40000"/>
                </a:schemeClr>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65A8C3F7-5B92-3F57-9320-D9DC76C0FB82}"/>
              </a:ext>
            </a:extLst>
          </p:cNvPr>
          <p:cNvPicPr>
            <a:picLocks noChangeAspect="1"/>
          </p:cNvPicPr>
          <p:nvPr/>
        </p:nvPicPr>
        <p:blipFill rotWithShape="1">
          <a:blip r:embed="rId3"/>
          <a:srcRect t="25943" r="883" b="2"/>
          <a:stretch/>
        </p:blipFill>
        <p:spPr>
          <a:xfrm>
            <a:off x="4508205" y="4582633"/>
            <a:ext cx="3433382" cy="1725109"/>
          </a:xfrm>
          <a:custGeom>
            <a:avLst/>
            <a:gdLst/>
            <a:ahLst/>
            <a:cxnLst/>
            <a:rect l="l" t="t" r="r" b="b"/>
            <a:pathLst>
              <a:path w="6006950" h="4187672">
                <a:moveTo>
                  <a:pt x="9223" y="0"/>
                </a:moveTo>
                <a:lnTo>
                  <a:pt x="6006950" y="0"/>
                </a:lnTo>
                <a:lnTo>
                  <a:pt x="6006950" y="4169490"/>
                </a:lnTo>
                <a:lnTo>
                  <a:pt x="5787907" y="4174448"/>
                </a:lnTo>
                <a:cubicBezTo>
                  <a:pt x="5713866" y="4173475"/>
                  <a:pt x="5639861" y="4169853"/>
                  <a:pt x="5566029" y="4163587"/>
                </a:cubicBezTo>
                <a:cubicBezTo>
                  <a:pt x="5458843" y="4155595"/>
                  <a:pt x="5350768" y="4144559"/>
                  <a:pt x="5244343" y="4164855"/>
                </a:cubicBezTo>
                <a:cubicBezTo>
                  <a:pt x="5127517" y="4187307"/>
                  <a:pt x="5010817" y="4187434"/>
                  <a:pt x="4892977" y="4181726"/>
                </a:cubicBezTo>
                <a:cubicBezTo>
                  <a:pt x="4792260" y="4176906"/>
                  <a:pt x="4691923" y="4151536"/>
                  <a:pt x="4590445" y="4178301"/>
                </a:cubicBezTo>
                <a:cubicBezTo>
                  <a:pt x="4580348" y="4179772"/>
                  <a:pt x="4570061" y="4179341"/>
                  <a:pt x="4560128" y="4177032"/>
                </a:cubicBezTo>
                <a:cubicBezTo>
                  <a:pt x="4449137" y="4161684"/>
                  <a:pt x="4337384" y="4174242"/>
                  <a:pt x="4226013" y="4169929"/>
                </a:cubicBezTo>
                <a:cubicBezTo>
                  <a:pt x="4174640" y="4167899"/>
                  <a:pt x="4122252" y="4169041"/>
                  <a:pt x="4071513" y="4163587"/>
                </a:cubicBezTo>
                <a:cubicBezTo>
                  <a:pt x="3955067" y="4151156"/>
                  <a:pt x="3838874" y="4144559"/>
                  <a:pt x="3723697" y="4173861"/>
                </a:cubicBezTo>
                <a:cubicBezTo>
                  <a:pt x="3690082" y="4181764"/>
                  <a:pt x="3655732" y="4186013"/>
                  <a:pt x="3621204" y="4186546"/>
                </a:cubicBezTo>
                <a:cubicBezTo>
                  <a:pt x="3508437" y="4190605"/>
                  <a:pt x="3396050" y="4182867"/>
                  <a:pt x="3283664" y="4176525"/>
                </a:cubicBezTo>
                <a:cubicBezTo>
                  <a:pt x="3205652" y="4172085"/>
                  <a:pt x="3127768" y="4162445"/>
                  <a:pt x="3049630" y="4170563"/>
                </a:cubicBezTo>
                <a:cubicBezTo>
                  <a:pt x="3004218" y="4175257"/>
                  <a:pt x="2958427" y="4175257"/>
                  <a:pt x="2913015" y="4170563"/>
                </a:cubicBezTo>
                <a:cubicBezTo>
                  <a:pt x="2829321" y="4160758"/>
                  <a:pt x="2744879" y="4158931"/>
                  <a:pt x="2660842" y="4165109"/>
                </a:cubicBezTo>
                <a:cubicBezTo>
                  <a:pt x="2535390" y="4175891"/>
                  <a:pt x="2410065" y="4184897"/>
                  <a:pt x="2284232" y="4167773"/>
                </a:cubicBezTo>
                <a:cubicBezTo>
                  <a:pt x="2212868" y="4156559"/>
                  <a:pt x="2140312" y="4155240"/>
                  <a:pt x="2068592" y="4163840"/>
                </a:cubicBezTo>
                <a:cubicBezTo>
                  <a:pt x="1897729" y="4187814"/>
                  <a:pt x="1726485" y="4180077"/>
                  <a:pt x="1555241" y="4170183"/>
                </a:cubicBezTo>
                <a:cubicBezTo>
                  <a:pt x="1440824" y="4163460"/>
                  <a:pt x="1325901" y="4151156"/>
                  <a:pt x="1211738" y="4167392"/>
                </a:cubicBezTo>
                <a:cubicBezTo>
                  <a:pt x="1066118" y="4187688"/>
                  <a:pt x="920370" y="4180965"/>
                  <a:pt x="774368" y="4175003"/>
                </a:cubicBezTo>
                <a:cubicBezTo>
                  <a:pt x="667182" y="4170563"/>
                  <a:pt x="559869" y="4157117"/>
                  <a:pt x="452430" y="4173734"/>
                </a:cubicBezTo>
                <a:cubicBezTo>
                  <a:pt x="441369" y="4175244"/>
                  <a:pt x="430117" y="4174115"/>
                  <a:pt x="419576" y="4170436"/>
                </a:cubicBezTo>
                <a:cubicBezTo>
                  <a:pt x="378807" y="4157016"/>
                  <a:pt x="335096" y="4155215"/>
                  <a:pt x="293363" y="4165236"/>
                </a:cubicBezTo>
                <a:cubicBezTo>
                  <a:pt x="216367" y="4182106"/>
                  <a:pt x="139497" y="4189463"/>
                  <a:pt x="61105" y="4174115"/>
                </a:cubicBezTo>
                <a:lnTo>
                  <a:pt x="13323" y="4171265"/>
                </a:lnTo>
                <a:lnTo>
                  <a:pt x="28554" y="3843045"/>
                </a:lnTo>
                <a:cubicBezTo>
                  <a:pt x="30457" y="3722610"/>
                  <a:pt x="27412" y="3602256"/>
                  <a:pt x="15626" y="3482187"/>
                </a:cubicBezTo>
                <a:cubicBezTo>
                  <a:pt x="-847" y="3335690"/>
                  <a:pt x="-4304" y="3188124"/>
                  <a:pt x="5296" y="3041068"/>
                </a:cubicBezTo>
                <a:cubicBezTo>
                  <a:pt x="11786" y="2956911"/>
                  <a:pt x="18539" y="2872754"/>
                  <a:pt x="22776" y="2788472"/>
                </a:cubicBezTo>
                <a:cubicBezTo>
                  <a:pt x="28180" y="2668580"/>
                  <a:pt x="25173" y="2548474"/>
                  <a:pt x="13771" y="2428964"/>
                </a:cubicBezTo>
                <a:cubicBezTo>
                  <a:pt x="4237" y="2337829"/>
                  <a:pt x="3177" y="2246070"/>
                  <a:pt x="10593" y="2154757"/>
                </a:cubicBezTo>
                <a:cubicBezTo>
                  <a:pt x="25690" y="1999286"/>
                  <a:pt x="9931" y="1843813"/>
                  <a:pt x="5032" y="1688466"/>
                </a:cubicBezTo>
                <a:cubicBezTo>
                  <a:pt x="-3577" y="1402691"/>
                  <a:pt x="20393" y="1117045"/>
                  <a:pt x="9666" y="831270"/>
                </a:cubicBezTo>
                <a:cubicBezTo>
                  <a:pt x="3841" y="689908"/>
                  <a:pt x="16420" y="548673"/>
                  <a:pt x="9666" y="407311"/>
                </a:cubicBezTo>
                <a:cubicBezTo>
                  <a:pt x="4105" y="306755"/>
                  <a:pt x="397" y="206200"/>
                  <a:pt x="4105" y="105518"/>
                </a:cubicBezTo>
                <a:cubicBezTo>
                  <a:pt x="5164" y="78059"/>
                  <a:pt x="5826" y="50473"/>
                  <a:pt x="9534" y="23396"/>
                </a:cubicBezTo>
                <a:close/>
              </a:path>
            </a:pathLst>
          </a:custGeom>
        </p:spPr>
      </p:pic>
    </p:spTree>
    <p:extLst>
      <p:ext uri="{BB962C8B-B14F-4D97-AF65-F5344CB8AC3E}">
        <p14:creationId xmlns:p14="http://schemas.microsoft.com/office/powerpoint/2010/main" val="1802577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5369746D-4FDF-CAB5-EF9F-8E4A4179B255}"/>
              </a:ext>
            </a:extLst>
          </p:cNvPr>
          <p:cNvSpPr txBox="1">
            <a:spLocks noChangeArrowheads="1"/>
          </p:cNvSpPr>
          <p:nvPr/>
        </p:nvSpPr>
        <p:spPr bwMode="auto">
          <a:xfrm>
            <a:off x="3608592" y="2944592"/>
            <a:ext cx="4105123" cy="1616775"/>
          </a:xfrm>
          <a:prstGeom prst="rect">
            <a:avLst/>
          </a:prstGeom>
          <a:noFill/>
          <a:ln w="9525">
            <a:noFill/>
            <a:miter lim="800000"/>
            <a:headEnd/>
            <a:tailEnd/>
          </a:ln>
        </p:spPr>
        <p:txBody>
          <a:bodyPr rot="0" vert="horz" wrap="square" lIns="91440" tIns="45720" rIns="91440" bIns="45720" anchor="t" anchorCtr="0">
            <a:noAutofit/>
          </a:bodyPr>
          <a:lstStyle/>
          <a:p>
            <a:pPr algn="ctr"/>
            <a:r>
              <a:rPr lang="en-PK" sz="1400" b="1" kern="1400" dirty="0">
                <a:solidFill>
                  <a:schemeClr val="tx1">
                    <a:lumMod val="50000"/>
                    <a:lumOff val="50000"/>
                  </a:schemeClr>
                </a:solidFill>
                <a:effectLst/>
                <a:latin typeface="Calibri" panose="020F0502020204030204" pitchFamily="34" charset="0"/>
                <a:ea typeface="Times New Roman" panose="02020603050405020304" pitchFamily="18" charset="0"/>
                <a:cs typeface="Calibri" panose="020F0502020204030204" pitchFamily="34" charset="0"/>
              </a:rPr>
              <a:t>CONTACT US </a:t>
            </a:r>
          </a:p>
          <a:p>
            <a:pPr algn="ctr"/>
            <a:r>
              <a:rPr lang="en-PK" sz="1400" kern="1400" dirty="0">
                <a:solidFill>
                  <a:schemeClr val="tx1">
                    <a:lumMod val="50000"/>
                    <a:lumOff val="50000"/>
                  </a:schemeClr>
                </a:solidFill>
                <a:effectLst/>
                <a:latin typeface="Calibri" panose="020F0502020204030204" pitchFamily="34" charset="0"/>
                <a:ea typeface="Times New Roman" panose="02020603050405020304" pitchFamily="18" charset="0"/>
                <a:cs typeface="Calibri" panose="020F0502020204030204" pitchFamily="34" charset="0"/>
              </a:rPr>
              <a:t>House No 5, Street 13, Qala-e-Fathullah</a:t>
            </a:r>
          </a:p>
          <a:p>
            <a:pPr algn="ctr"/>
            <a:r>
              <a:rPr lang="en-PK" sz="1400" kern="1400" dirty="0">
                <a:solidFill>
                  <a:schemeClr val="tx1">
                    <a:lumMod val="50000"/>
                    <a:lumOff val="50000"/>
                  </a:schemeClr>
                </a:solidFill>
                <a:effectLst/>
                <a:latin typeface="Calibri" panose="020F0502020204030204" pitchFamily="34" charset="0"/>
                <a:ea typeface="Times New Roman" panose="02020603050405020304" pitchFamily="18" charset="0"/>
                <a:cs typeface="Calibri" panose="020F0502020204030204" pitchFamily="34" charset="0"/>
              </a:rPr>
              <a:t>Kabul 1007, Afghanistan</a:t>
            </a:r>
          </a:p>
          <a:p>
            <a:pPr algn="ctr"/>
            <a:r>
              <a:rPr lang="en-PK" sz="1400" kern="1400" dirty="0">
                <a:solidFill>
                  <a:schemeClr val="tx1">
                    <a:lumMod val="50000"/>
                    <a:lumOff val="50000"/>
                  </a:schemeClr>
                </a:solidFill>
                <a:effectLst/>
                <a:latin typeface="Calibri" panose="020F0502020204030204" pitchFamily="34" charset="0"/>
                <a:ea typeface="Times New Roman" panose="02020603050405020304" pitchFamily="18" charset="0"/>
                <a:cs typeface="Calibri" panose="020F0502020204030204" pitchFamily="34" charset="0"/>
              </a:rPr>
              <a:t>Ph: 5555435433 </a:t>
            </a:r>
          </a:p>
          <a:p>
            <a:pPr algn="ctr"/>
            <a:r>
              <a:rPr lang="en-PK" sz="1400" kern="1400" dirty="0">
                <a:solidFill>
                  <a:schemeClr val="tx1">
                    <a:lumMod val="50000"/>
                    <a:lumOff val="50000"/>
                  </a:schemeClr>
                </a:solidFill>
                <a:latin typeface="Calibri" panose="020F0502020204030204" pitchFamily="34" charset="0"/>
                <a:ea typeface="Times New Roman" panose="02020603050405020304" pitchFamily="18" charset="0"/>
                <a:cs typeface="Calibri" panose="020F0502020204030204" pitchFamily="34" charset="0"/>
              </a:rPr>
              <a:t>Cell: 0093-796291322</a:t>
            </a:r>
          </a:p>
          <a:p>
            <a:pPr algn="ctr"/>
            <a:r>
              <a:rPr lang="en-PK" sz="1400" kern="1400" dirty="0">
                <a:solidFill>
                  <a:schemeClr val="tx1">
                    <a:lumMod val="50000"/>
                    <a:lumOff val="50000"/>
                  </a:schemeClr>
                </a:solidFill>
                <a:latin typeface="Calibri" panose="020F0502020204030204" pitchFamily="34" charset="0"/>
                <a:ea typeface="Times New Roman" panose="02020603050405020304" pitchFamily="18" charset="0"/>
                <a:cs typeface="Calibri" panose="020F0502020204030204" pitchFamily="34" charset="0"/>
              </a:rPr>
              <a:t>info@</a:t>
            </a:r>
            <a:r>
              <a:rPr lang="en-PK" sz="1400" kern="1400" dirty="0">
                <a:solidFill>
                  <a:schemeClr val="tx1">
                    <a:lumMod val="50000"/>
                    <a:lumOff val="50000"/>
                  </a:schemeClr>
                </a:solidFill>
                <a:effectLst/>
                <a:latin typeface="Calibri" panose="020F0502020204030204" pitchFamily="34" charset="0"/>
                <a:ea typeface="Times New Roman" panose="02020603050405020304" pitchFamily="18" charset="0"/>
                <a:cs typeface="Calibri" panose="020F0502020204030204" pitchFamily="34" charset="0"/>
              </a:rPr>
              <a:t>rupanifoundationaf.org</a:t>
            </a:r>
          </a:p>
          <a:p>
            <a:pPr algn="ctr"/>
            <a:r>
              <a:rPr lang="en-US" sz="1400" kern="1400" dirty="0">
                <a:solidFill>
                  <a:schemeClr val="tx1">
                    <a:lumMod val="50000"/>
                    <a:lumOff val="50000"/>
                  </a:schemeClr>
                </a:solidFill>
                <a:effectLst/>
                <a:latin typeface="Calibri" panose="020F0502020204030204" pitchFamily="34" charset="0"/>
                <a:ea typeface="Times New Roman" panose="02020603050405020304" pitchFamily="18" charset="0"/>
                <a:cs typeface="Calibri" panose="020F0502020204030204" pitchFamily="34" charset="0"/>
              </a:rPr>
              <a:t> </a:t>
            </a:r>
            <a:endParaRPr lang="en-PK" sz="1400" kern="1400" dirty="0">
              <a:solidFill>
                <a:schemeClr val="tx1">
                  <a:lumMod val="50000"/>
                  <a:lumOff val="50000"/>
                </a:schemeClr>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5" name="Picture 4">
            <a:extLst>
              <a:ext uri="{FF2B5EF4-FFF2-40B4-BE49-F238E27FC236}">
                <a16:creationId xmlns:a16="http://schemas.microsoft.com/office/drawing/2014/main" id="{70A92591-50C8-3CB4-F9FF-08436170F2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72613" y="1158949"/>
            <a:ext cx="2635375" cy="1528825"/>
          </a:xfrm>
          <a:prstGeom prst="rect">
            <a:avLst/>
          </a:prstGeom>
        </p:spPr>
      </p:pic>
      <p:pic>
        <p:nvPicPr>
          <p:cNvPr id="8" name="Picture 7">
            <a:extLst>
              <a:ext uri="{FF2B5EF4-FFF2-40B4-BE49-F238E27FC236}">
                <a16:creationId xmlns:a16="http://schemas.microsoft.com/office/drawing/2014/main" id="{5D4C2F1C-5757-52AA-85A5-65383E7A1C42}"/>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3774095" y="4730788"/>
            <a:ext cx="2614348" cy="781299"/>
          </a:xfrm>
          <a:prstGeom prst="rect">
            <a:avLst/>
          </a:prstGeom>
        </p:spPr>
      </p:pic>
      <p:pic>
        <p:nvPicPr>
          <p:cNvPr id="2" name="Picture 1">
            <a:extLst>
              <a:ext uri="{FF2B5EF4-FFF2-40B4-BE49-F238E27FC236}">
                <a16:creationId xmlns:a16="http://schemas.microsoft.com/office/drawing/2014/main" id="{5D4E77F7-6ADC-F7E1-00C1-BE1CF78B546B}"/>
              </a:ext>
            </a:extLst>
          </p:cNvPr>
          <p:cNvPicPr>
            <a:picLocks noChangeAspect="1"/>
          </p:cNvPicPr>
          <p:nvPr/>
        </p:nvPicPr>
        <p:blipFill>
          <a:blip r:embed="rId4"/>
          <a:stretch>
            <a:fillRect/>
          </a:stretch>
        </p:blipFill>
        <p:spPr>
          <a:xfrm>
            <a:off x="6869690" y="4818185"/>
            <a:ext cx="1161157" cy="634987"/>
          </a:xfrm>
          <a:prstGeom prst="rect">
            <a:avLst/>
          </a:prstGeom>
        </p:spPr>
      </p:pic>
    </p:spTree>
    <p:extLst>
      <p:ext uri="{BB962C8B-B14F-4D97-AF65-F5344CB8AC3E}">
        <p14:creationId xmlns:p14="http://schemas.microsoft.com/office/powerpoint/2010/main" val="20264449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1611</TotalTime>
  <Words>567</Words>
  <Application>Microsoft Macintosh PowerPoint</Application>
  <PresentationFormat>Widescreen</PresentationFormat>
  <Paragraphs>83</Paragraphs>
  <Slides>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Aptos</vt:lpstr>
      <vt:lpstr>Aptos Display</vt:lpstr>
      <vt:lpstr>Arial</vt:lpstr>
      <vt:lpstr>Bernard MT Condensed</vt:lpstr>
      <vt:lpstr>Calibri</vt:lpstr>
      <vt:lpstr>Cavolini</vt:lpstr>
      <vt:lpstr>ProximaNova</vt:lpstr>
      <vt:lpstr>Office Theme</vt:lpstr>
      <vt:lpstr>Future Skills Hub &amp; Incubation Center</vt:lpstr>
      <vt:lpstr>PowerPoint Presentation</vt:lpstr>
      <vt:lpstr>PowerPoint Presentation</vt:lpstr>
      <vt:lpstr>Techchnical &amp;  Vocational  Trainings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inayat rupanifoundation.org</dc:creator>
  <cp:lastModifiedBy>inayat rupanifoundation.org</cp:lastModifiedBy>
  <cp:revision>22</cp:revision>
  <dcterms:created xsi:type="dcterms:W3CDTF">2024-06-30T06:03:22Z</dcterms:created>
  <dcterms:modified xsi:type="dcterms:W3CDTF">2024-07-08T05:17:00Z</dcterms:modified>
</cp:coreProperties>
</file>